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84" r:id="rId2"/>
  </p:sldMasterIdLst>
  <p:notesMasterIdLst>
    <p:notesMasterId r:id="rId57"/>
  </p:notesMasterIdLst>
  <p:sldIdLst>
    <p:sldId id="259" r:id="rId3"/>
    <p:sldId id="268" r:id="rId4"/>
    <p:sldId id="271" r:id="rId5"/>
    <p:sldId id="274" r:id="rId6"/>
    <p:sldId id="277" r:id="rId7"/>
    <p:sldId id="280" r:id="rId8"/>
    <p:sldId id="283" r:id="rId9"/>
    <p:sldId id="286" r:id="rId10"/>
    <p:sldId id="437" r:id="rId11"/>
    <p:sldId id="301" r:id="rId12"/>
    <p:sldId id="304" r:id="rId13"/>
    <p:sldId id="307" r:id="rId14"/>
    <p:sldId id="310" r:id="rId15"/>
    <p:sldId id="313" r:id="rId16"/>
    <p:sldId id="316" r:id="rId17"/>
    <p:sldId id="319" r:id="rId18"/>
    <p:sldId id="322" r:id="rId19"/>
    <p:sldId id="325" r:id="rId20"/>
    <p:sldId id="328" r:id="rId21"/>
    <p:sldId id="331" r:id="rId22"/>
    <p:sldId id="334" r:id="rId23"/>
    <p:sldId id="337" r:id="rId24"/>
    <p:sldId id="340" r:id="rId25"/>
    <p:sldId id="343" r:id="rId26"/>
    <p:sldId id="346" r:id="rId27"/>
    <p:sldId id="349" r:id="rId28"/>
    <p:sldId id="352" r:id="rId29"/>
    <p:sldId id="355" r:id="rId30"/>
    <p:sldId id="358" r:id="rId31"/>
    <p:sldId id="361" r:id="rId32"/>
    <p:sldId id="364" r:id="rId33"/>
    <p:sldId id="367" r:id="rId34"/>
    <p:sldId id="370" r:id="rId35"/>
    <p:sldId id="373" r:id="rId36"/>
    <p:sldId id="379" r:id="rId37"/>
    <p:sldId id="385" r:id="rId38"/>
    <p:sldId id="388" r:id="rId39"/>
    <p:sldId id="391" r:id="rId40"/>
    <p:sldId id="394" r:id="rId41"/>
    <p:sldId id="397" r:id="rId42"/>
    <p:sldId id="400" r:id="rId43"/>
    <p:sldId id="403" r:id="rId44"/>
    <p:sldId id="406" r:id="rId45"/>
    <p:sldId id="409" r:id="rId46"/>
    <p:sldId id="412" r:id="rId47"/>
    <p:sldId id="415" r:id="rId48"/>
    <p:sldId id="418" r:id="rId49"/>
    <p:sldId id="421" r:id="rId50"/>
    <p:sldId id="424" r:id="rId51"/>
    <p:sldId id="427" r:id="rId52"/>
    <p:sldId id="430" r:id="rId53"/>
    <p:sldId id="433" r:id="rId54"/>
    <p:sldId id="436" r:id="rId55"/>
    <p:sldId id="438" r:id="rId56"/>
  </p:sldIdLst>
  <p:sldSz cx="12192000" cy="6858000"/>
  <p:notesSz cx="6858000" cy="91440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p:restoredTop sz="0"/>
  </p:normalViewPr>
  <p:slideViewPr>
    <p:cSldViewPr>
      <p:cViewPr varScale="1">
        <p:scale>
          <a:sx n="88" d="100"/>
          <a:sy n="88" d="100"/>
        </p:scale>
        <p:origin x="-418" y="-77"/>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p:cViewPr>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798962-03F6-4869-AC07-448F1B156CC4}" type="datetimeFigureOut">
              <a:rPr lang="en-US" smtClean="0"/>
              <a:pPr/>
              <a:t>5/14/2024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59572-F68A-4FD2-BDAA-F216AFA2781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041D0AAC-DA5C-45A2-B426-33C4FB5C8876}" type="datetimeFigureOut">
              <a:rPr lang="en-US" smtClean="0"/>
              <a:pPr/>
              <a:t>5/14/2024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7EDDAD1-D47A-42DE-84ED-3D869AEBBE5A}" type="datetimeFigureOut">
              <a:rPr lang="en-US" smtClean="0"/>
              <a:pPr/>
              <a:t>5/14/2024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627F807-A9FD-462F-B069-65F9979692F2}" type="datetimeFigureOut">
              <a:rPr lang="en-US" smtClean="0"/>
              <a:pPr/>
              <a:t>5/14/2024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309448E-D481-9E48-A7F0-AB4AFD784200}"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5D566-13D8-0A42-BFA7-801634C2EF88}" type="slidenum">
              <a:rPr lang="en-US" smtClean="0"/>
              <a:pPr/>
              <a:t>‹#›</a:t>
            </a:fld>
            <a:endParaRPr lang="en-US"/>
          </a:p>
        </p:txBody>
      </p:sp>
    </p:spTree>
    <p:extLst>
      <p:ext uri="{BB962C8B-B14F-4D97-AF65-F5344CB8AC3E}">
        <p14:creationId xmlns:p14="http://schemas.microsoft.com/office/powerpoint/2010/main" xmlns="" val="757908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309448E-D481-9E48-A7F0-AB4AFD784200}"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5D566-13D8-0A42-BFA7-801634C2EF88}" type="slidenum">
              <a:rPr lang="en-US" smtClean="0"/>
              <a:pPr/>
              <a:t>‹#›</a:t>
            </a:fld>
            <a:endParaRPr lang="en-US"/>
          </a:p>
        </p:txBody>
      </p:sp>
    </p:spTree>
    <p:extLst>
      <p:ext uri="{BB962C8B-B14F-4D97-AF65-F5344CB8AC3E}">
        <p14:creationId xmlns:p14="http://schemas.microsoft.com/office/powerpoint/2010/main" xmlns="" val="4006035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309448E-D481-9E48-A7F0-AB4AFD784200}"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5D566-13D8-0A42-BFA7-801634C2EF88}" type="slidenum">
              <a:rPr lang="en-US" smtClean="0"/>
              <a:pPr/>
              <a:t>‹#›</a:t>
            </a:fld>
            <a:endParaRPr lang="en-US"/>
          </a:p>
        </p:txBody>
      </p:sp>
    </p:spTree>
    <p:extLst>
      <p:ext uri="{BB962C8B-B14F-4D97-AF65-F5344CB8AC3E}">
        <p14:creationId xmlns:p14="http://schemas.microsoft.com/office/powerpoint/2010/main" xmlns="" val="305043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309448E-D481-9E48-A7F0-AB4AFD784200}"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5D566-13D8-0A42-BFA7-801634C2EF88}" type="slidenum">
              <a:rPr lang="en-US" smtClean="0"/>
              <a:pPr/>
              <a:t>‹#›</a:t>
            </a:fld>
            <a:endParaRPr lang="en-US"/>
          </a:p>
        </p:txBody>
      </p:sp>
    </p:spTree>
    <p:extLst>
      <p:ext uri="{BB962C8B-B14F-4D97-AF65-F5344CB8AC3E}">
        <p14:creationId xmlns:p14="http://schemas.microsoft.com/office/powerpoint/2010/main" xmlns="" val="2606455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309448E-D481-9E48-A7F0-AB4AFD784200}"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E5D566-13D8-0A42-BFA7-801634C2EF88}" type="slidenum">
              <a:rPr lang="en-US" smtClean="0"/>
              <a:pPr/>
              <a:t>‹#›</a:t>
            </a:fld>
            <a:endParaRPr lang="en-US"/>
          </a:p>
        </p:txBody>
      </p:sp>
    </p:spTree>
    <p:extLst>
      <p:ext uri="{BB962C8B-B14F-4D97-AF65-F5344CB8AC3E}">
        <p14:creationId xmlns:p14="http://schemas.microsoft.com/office/powerpoint/2010/main" xmlns="" val="4005890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309448E-D481-9E48-A7F0-AB4AFD784200}"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E5D566-13D8-0A42-BFA7-801634C2EF88}" type="slidenum">
              <a:rPr lang="en-US" smtClean="0"/>
              <a:pPr/>
              <a:t>‹#›</a:t>
            </a:fld>
            <a:endParaRPr lang="en-US"/>
          </a:p>
        </p:txBody>
      </p:sp>
    </p:spTree>
    <p:extLst>
      <p:ext uri="{BB962C8B-B14F-4D97-AF65-F5344CB8AC3E}">
        <p14:creationId xmlns:p14="http://schemas.microsoft.com/office/powerpoint/2010/main" xmlns="" val="2539930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09448E-D481-9E48-A7F0-AB4AFD784200}"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E5D566-13D8-0A42-BFA7-801634C2EF88}" type="slidenum">
              <a:rPr lang="en-US" smtClean="0"/>
              <a:pPr/>
              <a:t>‹#›</a:t>
            </a:fld>
            <a:endParaRPr lang="en-US"/>
          </a:p>
        </p:txBody>
      </p:sp>
    </p:spTree>
    <p:extLst>
      <p:ext uri="{BB962C8B-B14F-4D97-AF65-F5344CB8AC3E}">
        <p14:creationId xmlns:p14="http://schemas.microsoft.com/office/powerpoint/2010/main" xmlns="" val="2833788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309448E-D481-9E48-A7F0-AB4AFD784200}"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5D566-13D8-0A42-BFA7-801634C2EF88}" type="slidenum">
              <a:rPr lang="en-US" smtClean="0"/>
              <a:pPr/>
              <a:t>‹#›</a:t>
            </a:fld>
            <a:endParaRPr lang="en-US"/>
          </a:p>
        </p:txBody>
      </p:sp>
    </p:spTree>
    <p:extLst>
      <p:ext uri="{BB962C8B-B14F-4D97-AF65-F5344CB8AC3E}">
        <p14:creationId xmlns:p14="http://schemas.microsoft.com/office/powerpoint/2010/main" xmlns="" val="1110312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7D89D1D-CC8C-4BF4-B02F-9A1FE0118614}" type="datetimeFigureOut">
              <a:rPr lang="en-US" smtClean="0"/>
              <a:pPr/>
              <a:t>5/14/2024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309448E-D481-9E48-A7F0-AB4AFD784200}"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5D566-13D8-0A42-BFA7-801634C2EF88}" type="slidenum">
              <a:rPr lang="en-US" smtClean="0"/>
              <a:pPr/>
              <a:t>‹#›</a:t>
            </a:fld>
            <a:endParaRPr lang="en-US"/>
          </a:p>
        </p:txBody>
      </p:sp>
    </p:spTree>
    <p:extLst>
      <p:ext uri="{BB962C8B-B14F-4D97-AF65-F5344CB8AC3E}">
        <p14:creationId xmlns:p14="http://schemas.microsoft.com/office/powerpoint/2010/main" xmlns="" val="948369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309448E-D481-9E48-A7F0-AB4AFD784200}"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5D566-13D8-0A42-BFA7-801634C2EF88}" type="slidenum">
              <a:rPr lang="en-US" smtClean="0"/>
              <a:pPr/>
              <a:t>‹#›</a:t>
            </a:fld>
            <a:endParaRPr lang="en-US"/>
          </a:p>
        </p:txBody>
      </p:sp>
    </p:spTree>
    <p:extLst>
      <p:ext uri="{BB962C8B-B14F-4D97-AF65-F5344CB8AC3E}">
        <p14:creationId xmlns:p14="http://schemas.microsoft.com/office/powerpoint/2010/main" xmlns="" val="19749394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309448E-D481-9E48-A7F0-AB4AFD784200}"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5D566-13D8-0A42-BFA7-801634C2EF88}" type="slidenum">
              <a:rPr lang="en-US" smtClean="0"/>
              <a:pPr/>
              <a:t>‹#›</a:t>
            </a:fld>
            <a:endParaRPr lang="en-US"/>
          </a:p>
        </p:txBody>
      </p:sp>
    </p:spTree>
    <p:extLst>
      <p:ext uri="{BB962C8B-B14F-4D97-AF65-F5344CB8AC3E}">
        <p14:creationId xmlns:p14="http://schemas.microsoft.com/office/powerpoint/2010/main" xmlns="" val="3043653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54D43D22-AF7D-4CCD-8A05-C985BE6CF7CD}" type="datetimeFigureOut">
              <a:rPr lang="en-US" smtClean="0"/>
              <a:pPr/>
              <a:t>5/14/2024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48D134CB-0215-41E6-88C7-760DD201387F}" type="datetimeFigureOut">
              <a:rPr lang="en-US" smtClean="0"/>
              <a:pPr/>
              <a:t>5/14/2024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59ABFDFE-B4BF-4CAF-B542-2E7BEF1606B3}" type="datetimeFigureOut">
              <a:rPr lang="en-US" smtClean="0"/>
              <a:pPr/>
              <a:t>5/14/2024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7B361BC0-0D94-4821-86E1-17805AC8765E}" type="datetimeFigureOut">
              <a:rPr lang="en-US" smtClean="0"/>
              <a:pPr/>
              <a:t>5/14/2024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146E53AE-7174-43BB-AAD1-242B5E33B6A6}" type="datetimeFigureOut">
              <a:rPr lang="en-US" smtClean="0"/>
              <a:pPr/>
              <a:t>5/14/2024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BCBB577A-074B-4C0C-8606-FBD1AA2EA4F4}" type="datetimeFigureOut">
              <a:rPr lang="en-US" smtClean="0"/>
              <a:pPr/>
              <a:t>5/14/2024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A597F762-4496-4E80-9EC9-F59818E59D0C}" type="datetimeFigureOut">
              <a:rPr lang="en-US" smtClean="0"/>
              <a:pPr/>
              <a:t>5/14/2024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pPr/>
              <a:t>5/14/2024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pPr/>
              <a:t>‹#›</a:t>
            </a:fld>
            <a:endParaRPr lang="en-US"/>
          </a:p>
        </p:txBody>
      </p:sp>
    </p:spTree>
    <p:extLst>
      <p:ext uri="{BB962C8B-B14F-4D97-AF65-F5344CB8AC3E}">
        <p14:creationId xmlns:p14="http://schemas.microsoft.com/office/powerpoint/2010/main" xmlns="" val="3206666932"/>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2315" y="2648808"/>
            <a:ext cx="7383145" cy="843821"/>
          </a:xfrm>
          <a:prstGeom prst="rect">
            <a:avLst/>
          </a:prstGeom>
        </p:spPr>
        <p:txBody>
          <a:bodyPr vert="horz" wrap="square" lIns="0" tIns="12700" rIns="0" bIns="0" rtlCol="0">
            <a:spAutoFit/>
          </a:bodyPr>
          <a:lstStyle/>
          <a:p>
            <a:pPr marL="12700">
              <a:lnSpc>
                <a:spcPct val="100000"/>
              </a:lnSpc>
              <a:spcBef>
                <a:spcPts val="100"/>
              </a:spcBef>
            </a:pPr>
            <a:r>
              <a:rPr lang="en-US" sz="5400" b="1" spc="-5" dirty="0" smtClean="0">
                <a:latin typeface="Times New Roman" pitchFamily="18" charset="0"/>
                <a:cs typeface="Times New Roman" pitchFamily="18" charset="0"/>
              </a:rPr>
              <a:t>RETAIL BANKING</a:t>
            </a:r>
            <a:endParaRPr sz="5400"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6DF427-A718-8393-D19F-C1ECA15E2AF0}"/>
              </a:ext>
            </a:extLst>
          </p:cNvPr>
          <p:cNvSpPr>
            <a:spLocks noGrp="1"/>
          </p:cNvSpPr>
          <p:nvPr>
            <p:ph type="title"/>
          </p:nvPr>
        </p:nvSpPr>
        <p:spPr>
          <a:xfrm>
            <a:off x="967902" y="246888"/>
            <a:ext cx="9833448" cy="557784"/>
          </a:xfrm>
        </p:spPr>
        <p:txBody>
          <a:bodyPr>
            <a:normAutofit/>
          </a:bodyPr>
          <a:lstStyle/>
          <a:p>
            <a:pPr algn="ctr"/>
            <a:r>
              <a:rPr lang="en-US" sz="2400" b="1" dirty="0">
                <a:latin typeface="Times New Roman" pitchFamily="18" charset="0"/>
                <a:ea typeface="+mn-ea"/>
                <a:cs typeface="Times New Roman" pitchFamily="18" charset="0"/>
              </a:rPr>
              <a:t>DESCRIPTION</a:t>
            </a:r>
          </a:p>
        </p:txBody>
      </p:sp>
      <p:sp>
        <p:nvSpPr>
          <p:cNvPr id="3" name="Content Placeholder 2">
            <a:extLst>
              <a:ext uri="{FF2B5EF4-FFF2-40B4-BE49-F238E27FC236}">
                <a16:creationId xmlns:a16="http://schemas.microsoft.com/office/drawing/2014/main" xmlns="" id="{D2B854C7-FF15-92A4-56CA-FECD74F4FB36}"/>
              </a:ext>
            </a:extLst>
          </p:cNvPr>
          <p:cNvSpPr>
            <a:spLocks noGrp="1"/>
          </p:cNvSpPr>
          <p:nvPr>
            <p:ph idx="1"/>
          </p:nvPr>
        </p:nvSpPr>
        <p:spPr>
          <a:xfrm>
            <a:off x="870858" y="832105"/>
            <a:ext cx="5566518" cy="5382428"/>
          </a:xfrm>
        </p:spPr>
        <p:txBody>
          <a:bodyPr>
            <a:noAutofit/>
          </a:bodyPr>
          <a:lstStyle/>
          <a:p>
            <a:pPr>
              <a:lnSpc>
                <a:spcPct val="107000"/>
              </a:lnSpc>
              <a:spcAft>
                <a:spcPts val="800"/>
              </a:spcAft>
              <a:buNone/>
            </a:pPr>
            <a:r>
              <a:rPr lang="en-IN" sz="1600" b="1" dirty="0">
                <a:effectLst/>
                <a:latin typeface="Times New Roman" pitchFamily="18" charset="0"/>
                <a:cs typeface="Times New Roman" pitchFamily="18" charset="0"/>
              </a:rPr>
              <a:t>Description of Tables </a:t>
            </a:r>
            <a:endParaRPr lang="en-IN" sz="1600" dirty="0">
              <a:effectLst/>
              <a:latin typeface="Times New Roman" pitchFamily="18" charset="0"/>
              <a:cs typeface="Times New Roman" pitchFamily="18" charset="0"/>
            </a:endParaRPr>
          </a:p>
          <a:p>
            <a:pPr>
              <a:lnSpc>
                <a:spcPct val="107000"/>
              </a:lnSpc>
              <a:spcAft>
                <a:spcPts val="800"/>
              </a:spcAft>
              <a:buNone/>
            </a:pPr>
            <a:r>
              <a:rPr lang="en-IN" sz="1600" b="1" dirty="0">
                <a:effectLst/>
                <a:latin typeface="Times New Roman" pitchFamily="18" charset="0"/>
                <a:cs typeface="Times New Roman" pitchFamily="18" charset="0"/>
              </a:rPr>
              <a:t>Branch</a:t>
            </a:r>
            <a:r>
              <a:rPr lang="en-IN" sz="1600" dirty="0">
                <a:effectLst/>
                <a:latin typeface="Times New Roman" pitchFamily="18" charset="0"/>
                <a:cs typeface="Times New Roman" pitchFamily="18" charset="0"/>
              </a:rPr>
              <a:t> –</a:t>
            </a:r>
            <a:r>
              <a:rPr lang="en-IN" sz="1600" dirty="0" err="1">
                <a:effectLst/>
                <a:latin typeface="Times New Roman" pitchFamily="18" charset="0"/>
                <a:cs typeface="Times New Roman" pitchFamily="18" charset="0"/>
              </a:rPr>
              <a:t>Branch_no</a:t>
            </a:r>
            <a:r>
              <a:rPr lang="en-IN" sz="1600" dirty="0">
                <a:effectLst/>
                <a:latin typeface="Times New Roman" pitchFamily="18" charset="0"/>
                <a:cs typeface="Times New Roman" pitchFamily="18" charset="0"/>
              </a:rPr>
              <a:t> A system generated number </a:t>
            </a:r>
          </a:p>
          <a:p>
            <a:pPr>
              <a:lnSpc>
                <a:spcPct val="107000"/>
              </a:lnSpc>
              <a:spcAft>
                <a:spcPts val="800"/>
              </a:spcAft>
              <a:buNone/>
            </a:pPr>
            <a:r>
              <a:rPr lang="en-IN" sz="1600" dirty="0">
                <a:effectLst/>
                <a:latin typeface="Times New Roman" pitchFamily="18" charset="0"/>
                <a:cs typeface="Times New Roman" pitchFamily="18" charset="0"/>
              </a:rPr>
              <a:t>Name – Branch Location </a:t>
            </a:r>
          </a:p>
          <a:p>
            <a:pPr>
              <a:lnSpc>
                <a:spcPct val="107000"/>
              </a:lnSpc>
              <a:spcAft>
                <a:spcPts val="800"/>
              </a:spcAft>
              <a:buNone/>
            </a:pPr>
            <a:r>
              <a:rPr lang="en-IN" sz="1600" b="1" dirty="0">
                <a:effectLst/>
                <a:latin typeface="Times New Roman" pitchFamily="18" charset="0"/>
                <a:cs typeface="Times New Roman" pitchFamily="18" charset="0"/>
              </a:rPr>
              <a:t>Employees – </a:t>
            </a:r>
            <a:r>
              <a:rPr lang="en-IN" sz="1600" dirty="0" err="1">
                <a:effectLst/>
                <a:latin typeface="Times New Roman" pitchFamily="18" charset="0"/>
                <a:cs typeface="Times New Roman" pitchFamily="18" charset="0"/>
              </a:rPr>
              <a:t>Emp_no</a:t>
            </a:r>
            <a:r>
              <a:rPr lang="en-IN" sz="1600" dirty="0">
                <a:effectLst/>
                <a:latin typeface="Times New Roman" pitchFamily="18" charset="0"/>
                <a:cs typeface="Times New Roman" pitchFamily="18" charset="0"/>
              </a:rPr>
              <a:t> – A system generated number</a:t>
            </a:r>
          </a:p>
          <a:p>
            <a:pPr>
              <a:lnSpc>
                <a:spcPct val="107000"/>
              </a:lnSpc>
              <a:spcAft>
                <a:spcPts val="800"/>
              </a:spcAft>
              <a:buNone/>
            </a:pPr>
            <a:r>
              <a:rPr lang="en-IN" sz="1600" dirty="0" err="1">
                <a:effectLst/>
                <a:latin typeface="Times New Roman" pitchFamily="18" charset="0"/>
                <a:cs typeface="Times New Roman" pitchFamily="18" charset="0"/>
              </a:rPr>
              <a:t>Branch_no</a:t>
            </a:r>
            <a:r>
              <a:rPr lang="en-IN" sz="1600" dirty="0">
                <a:effectLst/>
                <a:latin typeface="Times New Roman" pitchFamily="18" charset="0"/>
                <a:cs typeface="Times New Roman" pitchFamily="18" charset="0"/>
              </a:rPr>
              <a:t> – A unique branch id (it must be present in Branch table)</a:t>
            </a:r>
          </a:p>
          <a:p>
            <a:pPr>
              <a:lnSpc>
                <a:spcPct val="107000"/>
              </a:lnSpc>
              <a:spcAft>
                <a:spcPts val="800"/>
              </a:spcAft>
              <a:buNone/>
            </a:pPr>
            <a:r>
              <a:rPr lang="en-IN" sz="1600" dirty="0" err="1">
                <a:effectLst/>
                <a:latin typeface="Times New Roman" pitchFamily="18" charset="0"/>
                <a:cs typeface="Times New Roman" pitchFamily="18" charset="0"/>
              </a:rPr>
              <a:t>Fname</a:t>
            </a:r>
            <a:r>
              <a:rPr lang="en-IN" sz="1600" dirty="0">
                <a:effectLst/>
                <a:latin typeface="Times New Roman" pitchFamily="18" charset="0"/>
                <a:cs typeface="Times New Roman" pitchFamily="18" charset="0"/>
              </a:rPr>
              <a:t>, </a:t>
            </a:r>
            <a:r>
              <a:rPr lang="en-IN" sz="1600" dirty="0" err="1">
                <a:effectLst/>
                <a:latin typeface="Times New Roman" pitchFamily="18" charset="0"/>
                <a:cs typeface="Times New Roman" pitchFamily="18" charset="0"/>
              </a:rPr>
              <a:t>Mname</a:t>
            </a:r>
            <a:r>
              <a:rPr lang="en-IN" sz="1600" dirty="0">
                <a:effectLst/>
                <a:latin typeface="Times New Roman" pitchFamily="18" charset="0"/>
                <a:cs typeface="Times New Roman" pitchFamily="18" charset="0"/>
              </a:rPr>
              <a:t>, </a:t>
            </a:r>
            <a:r>
              <a:rPr lang="en-IN" sz="1600" dirty="0" err="1">
                <a:effectLst/>
                <a:latin typeface="Times New Roman" pitchFamily="18" charset="0"/>
                <a:cs typeface="Times New Roman" pitchFamily="18" charset="0"/>
              </a:rPr>
              <a:t>Lname</a:t>
            </a:r>
            <a:r>
              <a:rPr lang="en-IN" sz="1600" dirty="0">
                <a:effectLst/>
                <a:latin typeface="Times New Roman" pitchFamily="18" charset="0"/>
                <a:cs typeface="Times New Roman" pitchFamily="18" charset="0"/>
              </a:rPr>
              <a:t> – First, middle and last name of employee</a:t>
            </a:r>
          </a:p>
          <a:p>
            <a:pPr>
              <a:lnSpc>
                <a:spcPct val="107000"/>
              </a:lnSpc>
              <a:spcAft>
                <a:spcPts val="800"/>
              </a:spcAft>
              <a:buNone/>
            </a:pPr>
            <a:r>
              <a:rPr lang="en-IN" sz="1600" dirty="0">
                <a:effectLst/>
                <a:latin typeface="Times New Roman" pitchFamily="18" charset="0"/>
                <a:cs typeface="Times New Roman" pitchFamily="18" charset="0"/>
              </a:rPr>
              <a:t>Dept – Employee’s department</a:t>
            </a:r>
          </a:p>
          <a:p>
            <a:pPr>
              <a:lnSpc>
                <a:spcPct val="107000"/>
              </a:lnSpc>
              <a:spcAft>
                <a:spcPts val="800"/>
              </a:spcAft>
              <a:buNone/>
            </a:pPr>
            <a:r>
              <a:rPr lang="en-IN" sz="1600" dirty="0" err="1">
                <a:effectLst/>
                <a:latin typeface="Times New Roman" pitchFamily="18" charset="0"/>
                <a:cs typeface="Times New Roman" pitchFamily="18" charset="0"/>
              </a:rPr>
              <a:t>Desig</a:t>
            </a:r>
            <a:r>
              <a:rPr lang="en-IN" sz="1600" dirty="0">
                <a:effectLst/>
                <a:latin typeface="Times New Roman" pitchFamily="18" charset="0"/>
                <a:cs typeface="Times New Roman" pitchFamily="18" charset="0"/>
              </a:rPr>
              <a:t> – Designation of employee</a:t>
            </a:r>
          </a:p>
          <a:p>
            <a:pPr>
              <a:lnSpc>
                <a:spcPct val="107000"/>
              </a:lnSpc>
              <a:spcAft>
                <a:spcPts val="800"/>
              </a:spcAft>
              <a:buNone/>
            </a:pPr>
            <a:r>
              <a:rPr lang="en-IN" sz="1600" dirty="0" err="1">
                <a:effectLst/>
                <a:latin typeface="Times New Roman" pitchFamily="18" charset="0"/>
                <a:cs typeface="Times New Roman" pitchFamily="18" charset="0"/>
              </a:rPr>
              <a:t>Mngr_no</a:t>
            </a:r>
            <a:r>
              <a:rPr lang="en-IN" sz="1600" dirty="0">
                <a:effectLst/>
                <a:latin typeface="Times New Roman" pitchFamily="18" charset="0"/>
                <a:cs typeface="Times New Roman" pitchFamily="18" charset="0"/>
              </a:rPr>
              <a:t> – Manager Id( must be present in employee table)</a:t>
            </a:r>
          </a:p>
          <a:p>
            <a:pPr>
              <a:lnSpc>
                <a:spcPct val="107000"/>
              </a:lnSpc>
              <a:spcAft>
                <a:spcPts val="800"/>
              </a:spcAft>
              <a:buNone/>
            </a:pPr>
            <a:r>
              <a:rPr lang="en-IN" sz="1600" dirty="0">
                <a:effectLst/>
                <a:latin typeface="Times New Roman" pitchFamily="18" charset="0"/>
                <a:cs typeface="Times New Roman" pitchFamily="18" charset="0"/>
              </a:rPr>
              <a:t>Status – status of account (active, suspended, Terminated)</a:t>
            </a:r>
          </a:p>
          <a:p>
            <a:pPr marL="0" indent="0">
              <a:lnSpc>
                <a:spcPct val="107000"/>
              </a:lnSpc>
              <a:spcAft>
                <a:spcPts val="800"/>
              </a:spcAft>
              <a:buNone/>
            </a:pPr>
            <a:r>
              <a:rPr lang="en-IN" sz="1600" dirty="0">
                <a:effectLst/>
                <a:latin typeface="Calibri" panose="020F0502020204030204" pitchFamily="34" charset="0"/>
              </a:rPr>
              <a:t> </a:t>
            </a:r>
          </a:p>
          <a:p>
            <a:endParaRPr lang="en-US" sz="1600" dirty="0"/>
          </a:p>
        </p:txBody>
      </p:sp>
      <p:sp>
        <p:nvSpPr>
          <p:cNvPr id="4" name="TextBox 3">
            <a:extLst>
              <a:ext uri="{FF2B5EF4-FFF2-40B4-BE49-F238E27FC236}">
                <a16:creationId xmlns:a16="http://schemas.microsoft.com/office/drawing/2014/main" xmlns="" id="{A8ED48BB-0136-7EF8-52EC-84818B50334C}"/>
              </a:ext>
            </a:extLst>
          </p:cNvPr>
          <p:cNvSpPr txBox="1"/>
          <p:nvPr/>
        </p:nvSpPr>
        <p:spPr>
          <a:xfrm>
            <a:off x="6409944" y="764704"/>
            <a:ext cx="5172456" cy="35941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1800" b="1" dirty="0">
                <a:effectLst/>
                <a:latin typeface="Times New Roman" pitchFamily="18" charset="0"/>
                <a:cs typeface="Times New Roman" pitchFamily="18" charset="0"/>
              </a:rPr>
              <a:t>Customers</a:t>
            </a:r>
            <a:r>
              <a:rPr lang="en-IN" sz="1800" b="1" dirty="0">
                <a:effectLst/>
                <a:latin typeface="Calibri" panose="020F0502020204030204" pitchFamily="34" charset="0"/>
              </a:rPr>
              <a:t> – </a:t>
            </a:r>
            <a:endParaRPr lang="en-IN" sz="1800" dirty="0">
              <a:effectLst/>
              <a:latin typeface="Calibri" panose="020F0502020204030204" pitchFamily="34" charset="0"/>
            </a:endParaRPr>
          </a:p>
          <a:p>
            <a:pPr>
              <a:lnSpc>
                <a:spcPct val="107000"/>
              </a:lnSpc>
              <a:spcAft>
                <a:spcPts val="800"/>
              </a:spcAft>
            </a:pPr>
            <a:r>
              <a:rPr lang="en-IN" sz="1600" dirty="0" err="1">
                <a:effectLst/>
                <a:latin typeface="Times New Roman" pitchFamily="18" charset="0"/>
                <a:cs typeface="Times New Roman" pitchFamily="18" charset="0"/>
              </a:rPr>
              <a:t>Cust_no</a:t>
            </a:r>
            <a:r>
              <a:rPr lang="en-IN" sz="1600" dirty="0">
                <a:effectLst/>
                <a:latin typeface="Times New Roman" pitchFamily="18" charset="0"/>
                <a:cs typeface="Times New Roman" pitchFamily="18" charset="0"/>
              </a:rPr>
              <a:t> – System Generated no</a:t>
            </a:r>
          </a:p>
          <a:p>
            <a:pPr>
              <a:lnSpc>
                <a:spcPct val="107000"/>
              </a:lnSpc>
              <a:spcAft>
                <a:spcPts val="800"/>
              </a:spcAft>
            </a:pPr>
            <a:r>
              <a:rPr lang="en-IN" sz="1600" dirty="0" err="1">
                <a:effectLst/>
                <a:latin typeface="Times New Roman" pitchFamily="18" charset="0"/>
                <a:cs typeface="Times New Roman" pitchFamily="18" charset="0"/>
              </a:rPr>
              <a:t>Fname</a:t>
            </a:r>
            <a:r>
              <a:rPr lang="en-IN" sz="1600" dirty="0">
                <a:effectLst/>
                <a:latin typeface="Times New Roman" pitchFamily="18" charset="0"/>
                <a:cs typeface="Times New Roman" pitchFamily="18" charset="0"/>
              </a:rPr>
              <a:t>, </a:t>
            </a:r>
            <a:r>
              <a:rPr lang="en-IN" sz="1600" dirty="0" err="1">
                <a:effectLst/>
                <a:latin typeface="Times New Roman" pitchFamily="18" charset="0"/>
                <a:cs typeface="Times New Roman" pitchFamily="18" charset="0"/>
              </a:rPr>
              <a:t>Mname</a:t>
            </a:r>
            <a:r>
              <a:rPr lang="en-IN" sz="1600" dirty="0">
                <a:effectLst/>
                <a:latin typeface="Times New Roman" pitchFamily="18" charset="0"/>
                <a:cs typeface="Times New Roman" pitchFamily="18" charset="0"/>
              </a:rPr>
              <a:t>, </a:t>
            </a:r>
            <a:r>
              <a:rPr lang="en-IN" sz="1600" dirty="0" err="1">
                <a:effectLst/>
                <a:latin typeface="Times New Roman" pitchFamily="18" charset="0"/>
                <a:cs typeface="Times New Roman" pitchFamily="18" charset="0"/>
              </a:rPr>
              <a:t>Lname</a:t>
            </a:r>
            <a:r>
              <a:rPr lang="en-IN" sz="1600" dirty="0">
                <a:effectLst/>
                <a:latin typeface="Times New Roman" pitchFamily="18" charset="0"/>
                <a:cs typeface="Times New Roman" pitchFamily="18" charset="0"/>
              </a:rPr>
              <a:t> - First, middle and last name of customer</a:t>
            </a:r>
          </a:p>
          <a:p>
            <a:pPr>
              <a:lnSpc>
                <a:spcPct val="107000"/>
              </a:lnSpc>
              <a:spcAft>
                <a:spcPts val="800"/>
              </a:spcAft>
            </a:pPr>
            <a:r>
              <a:rPr lang="en-IN" sz="1600" dirty="0">
                <a:effectLst/>
                <a:latin typeface="Times New Roman" pitchFamily="18" charset="0"/>
                <a:cs typeface="Times New Roman" pitchFamily="18" charset="0"/>
              </a:rPr>
              <a:t>City – city of customer</a:t>
            </a:r>
          </a:p>
          <a:p>
            <a:pPr>
              <a:lnSpc>
                <a:spcPct val="107000"/>
              </a:lnSpc>
              <a:spcAft>
                <a:spcPts val="800"/>
              </a:spcAft>
            </a:pPr>
            <a:r>
              <a:rPr lang="en-IN" sz="1600" dirty="0" err="1">
                <a:effectLst/>
                <a:latin typeface="Times New Roman" pitchFamily="18" charset="0"/>
                <a:cs typeface="Times New Roman" pitchFamily="18" charset="0"/>
              </a:rPr>
              <a:t>DoB</a:t>
            </a:r>
            <a:r>
              <a:rPr lang="en-IN" sz="1600" dirty="0">
                <a:effectLst/>
                <a:latin typeface="Times New Roman" pitchFamily="18" charset="0"/>
                <a:cs typeface="Times New Roman" pitchFamily="18" charset="0"/>
              </a:rPr>
              <a:t>_- Date of birth of customer</a:t>
            </a:r>
          </a:p>
          <a:p>
            <a:pPr>
              <a:lnSpc>
                <a:spcPct val="107000"/>
              </a:lnSpc>
              <a:spcAft>
                <a:spcPts val="800"/>
              </a:spcAft>
            </a:pPr>
            <a:r>
              <a:rPr lang="en-IN" sz="1600" dirty="0" err="1">
                <a:effectLst/>
                <a:latin typeface="Times New Roman" pitchFamily="18" charset="0"/>
                <a:cs typeface="Times New Roman" pitchFamily="18" charset="0"/>
              </a:rPr>
              <a:t>Occup</a:t>
            </a:r>
            <a:r>
              <a:rPr lang="en-IN" sz="1600" dirty="0">
                <a:effectLst/>
                <a:latin typeface="Times New Roman" pitchFamily="18" charset="0"/>
                <a:cs typeface="Times New Roman" pitchFamily="18" charset="0"/>
              </a:rPr>
              <a:t> – Occupation of </a:t>
            </a:r>
            <a:r>
              <a:rPr lang="en-IN" sz="1600" dirty="0" smtClean="0">
                <a:effectLst/>
                <a:latin typeface="Times New Roman" pitchFamily="18" charset="0"/>
                <a:cs typeface="Times New Roman" pitchFamily="18" charset="0"/>
              </a:rPr>
              <a:t>customer</a:t>
            </a:r>
          </a:p>
          <a:p>
            <a:pPr>
              <a:lnSpc>
                <a:spcPct val="107000"/>
              </a:lnSpc>
              <a:spcAft>
                <a:spcPts val="800"/>
              </a:spcAft>
            </a:pPr>
            <a:endParaRPr lang="en-IN" sz="1600" dirty="0" smtClean="0">
              <a:latin typeface="Times New Roman" pitchFamily="18" charset="0"/>
              <a:cs typeface="Times New Roman" pitchFamily="18" charset="0"/>
            </a:endParaRPr>
          </a:p>
          <a:p>
            <a:pPr>
              <a:lnSpc>
                <a:spcPct val="107000"/>
              </a:lnSpc>
              <a:spcAft>
                <a:spcPts val="800"/>
              </a:spcAft>
            </a:pPr>
            <a:endParaRPr lang="en-IN" sz="1600" dirty="0">
              <a:effectLst/>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xmlns="" id="{FF6928D2-E90F-9E39-80C1-822593D79C79}"/>
              </a:ext>
            </a:extLst>
          </p:cNvPr>
          <p:cNvSpPr txBox="1"/>
          <p:nvPr/>
        </p:nvSpPr>
        <p:spPr>
          <a:xfrm>
            <a:off x="6437376" y="3154680"/>
            <a:ext cx="5406231" cy="32281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1800" b="1" dirty="0">
                <a:effectLst/>
                <a:latin typeface="Times New Roman" pitchFamily="18" charset="0"/>
                <a:cs typeface="Times New Roman" pitchFamily="18" charset="0"/>
              </a:rPr>
              <a:t>Accounts </a:t>
            </a:r>
            <a:endParaRPr lang="en-IN" sz="1800" dirty="0">
              <a:effectLst/>
              <a:latin typeface="Times New Roman" pitchFamily="18" charset="0"/>
              <a:cs typeface="Times New Roman" pitchFamily="18" charset="0"/>
            </a:endParaRPr>
          </a:p>
          <a:p>
            <a:pPr>
              <a:lnSpc>
                <a:spcPct val="107000"/>
              </a:lnSpc>
              <a:spcAft>
                <a:spcPts val="800"/>
              </a:spcAft>
            </a:pPr>
            <a:r>
              <a:rPr lang="en-IN" sz="1600" dirty="0" err="1">
                <a:effectLst/>
                <a:latin typeface="Times New Roman" pitchFamily="18" charset="0"/>
                <a:cs typeface="Times New Roman" pitchFamily="18" charset="0"/>
              </a:rPr>
              <a:t>Acc_no</a:t>
            </a:r>
            <a:r>
              <a:rPr lang="en-IN" sz="1600" dirty="0">
                <a:effectLst/>
                <a:latin typeface="Times New Roman" pitchFamily="18" charset="0"/>
                <a:cs typeface="Times New Roman" pitchFamily="18" charset="0"/>
              </a:rPr>
              <a:t> – A system generated no</a:t>
            </a:r>
          </a:p>
          <a:p>
            <a:pPr>
              <a:lnSpc>
                <a:spcPct val="107000"/>
              </a:lnSpc>
              <a:spcAft>
                <a:spcPts val="800"/>
              </a:spcAft>
            </a:pPr>
            <a:r>
              <a:rPr lang="en-IN" sz="1600" dirty="0" err="1">
                <a:effectLst/>
                <a:latin typeface="Times New Roman" pitchFamily="18" charset="0"/>
                <a:cs typeface="Times New Roman" pitchFamily="18" charset="0"/>
              </a:rPr>
              <a:t>Branch_no</a:t>
            </a:r>
            <a:r>
              <a:rPr lang="en-IN" sz="1600" dirty="0">
                <a:effectLst/>
                <a:latin typeface="Times New Roman" pitchFamily="18" charset="0"/>
                <a:cs typeface="Times New Roman" pitchFamily="18" charset="0"/>
              </a:rPr>
              <a:t> – A unique branch id (it must be present in Branch table)</a:t>
            </a:r>
          </a:p>
          <a:p>
            <a:pPr>
              <a:lnSpc>
                <a:spcPct val="107000"/>
              </a:lnSpc>
              <a:spcAft>
                <a:spcPts val="800"/>
              </a:spcAft>
            </a:pPr>
            <a:r>
              <a:rPr lang="en-IN" sz="1600" dirty="0" err="1">
                <a:effectLst/>
                <a:latin typeface="Times New Roman" pitchFamily="18" charset="0"/>
                <a:cs typeface="Times New Roman" pitchFamily="18" charset="0"/>
              </a:rPr>
              <a:t>Cust_no</a:t>
            </a:r>
            <a:r>
              <a:rPr lang="en-IN" sz="1600" dirty="0">
                <a:effectLst/>
                <a:latin typeface="Times New Roman" pitchFamily="18" charset="0"/>
                <a:cs typeface="Times New Roman" pitchFamily="18" charset="0"/>
              </a:rPr>
              <a:t> – customer no (must be present in customers table)</a:t>
            </a:r>
          </a:p>
          <a:p>
            <a:pPr>
              <a:lnSpc>
                <a:spcPct val="107000"/>
              </a:lnSpc>
              <a:spcAft>
                <a:spcPts val="800"/>
              </a:spcAft>
            </a:pPr>
            <a:r>
              <a:rPr lang="en-IN" sz="1600" dirty="0">
                <a:effectLst/>
                <a:latin typeface="Times New Roman" pitchFamily="18" charset="0"/>
                <a:cs typeface="Times New Roman" pitchFamily="18" charset="0"/>
              </a:rPr>
              <a:t>Type – type of account (CA (current) ,  SA (saving))</a:t>
            </a:r>
          </a:p>
          <a:p>
            <a:pPr>
              <a:lnSpc>
                <a:spcPct val="107000"/>
              </a:lnSpc>
              <a:spcAft>
                <a:spcPts val="800"/>
              </a:spcAft>
            </a:pPr>
            <a:r>
              <a:rPr lang="en-IN" sz="1600" dirty="0" err="1">
                <a:effectLst/>
                <a:latin typeface="Times New Roman" pitchFamily="18" charset="0"/>
                <a:cs typeface="Times New Roman" pitchFamily="18" charset="0"/>
              </a:rPr>
              <a:t>OpnDT</a:t>
            </a:r>
            <a:r>
              <a:rPr lang="en-IN" sz="1600" dirty="0">
                <a:effectLst/>
                <a:latin typeface="Times New Roman" pitchFamily="18" charset="0"/>
                <a:cs typeface="Times New Roman" pitchFamily="18" charset="0"/>
              </a:rPr>
              <a:t> – account open date</a:t>
            </a:r>
          </a:p>
          <a:p>
            <a:pPr>
              <a:lnSpc>
                <a:spcPct val="107000"/>
              </a:lnSpc>
              <a:spcAft>
                <a:spcPts val="800"/>
              </a:spcAft>
            </a:pPr>
            <a:r>
              <a:rPr lang="en-IN" sz="1600" dirty="0" err="1">
                <a:effectLst/>
                <a:latin typeface="Times New Roman" pitchFamily="18" charset="0"/>
                <a:cs typeface="Times New Roman" pitchFamily="18" charset="0"/>
              </a:rPr>
              <a:t>CurBal</a:t>
            </a:r>
            <a:r>
              <a:rPr lang="en-IN" sz="1600" dirty="0">
                <a:effectLst/>
                <a:latin typeface="Times New Roman" pitchFamily="18" charset="0"/>
                <a:cs typeface="Times New Roman" pitchFamily="18" charset="0"/>
              </a:rPr>
              <a:t> – Current balance</a:t>
            </a:r>
          </a:p>
          <a:p>
            <a:endParaRPr lang="en-US" dirty="0"/>
          </a:p>
        </p:txBody>
      </p:sp>
    </p:spTree>
    <p:extLst>
      <p:ext uri="{BB962C8B-B14F-4D97-AF65-F5344CB8AC3E}">
        <p14:creationId xmlns:p14="http://schemas.microsoft.com/office/powerpoint/2010/main" xmlns="" val="1788310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038EF-61E0-9A48-58B6-AF172D3CFD54}"/>
              </a:ext>
            </a:extLst>
          </p:cNvPr>
          <p:cNvSpPr>
            <a:spLocks noGrp="1"/>
          </p:cNvSpPr>
          <p:nvPr>
            <p:ph type="title"/>
          </p:nvPr>
        </p:nvSpPr>
        <p:spPr>
          <a:xfrm>
            <a:off x="850392" y="329184"/>
            <a:ext cx="10122408" cy="566928"/>
          </a:xfrm>
        </p:spPr>
        <p:txBody>
          <a:bodyPr>
            <a:noAutofit/>
          </a:bodyPr>
          <a:lstStyle/>
          <a:p>
            <a:pPr algn="ctr"/>
            <a:r>
              <a:rPr lang="en-US" sz="2400" b="1" dirty="0">
                <a:latin typeface="Times New Roman" pitchFamily="18" charset="0"/>
                <a:ea typeface="+mn-ea"/>
                <a:cs typeface="Times New Roman" pitchFamily="18" charset="0"/>
              </a:rPr>
              <a:t>ENTITY RELATIONSHIP DIAGRAM:</a:t>
            </a:r>
            <a:br>
              <a:rPr lang="en-US" sz="2400" b="1" dirty="0">
                <a:latin typeface="Times New Roman" pitchFamily="18" charset="0"/>
                <a:ea typeface="+mn-ea"/>
                <a:cs typeface="Times New Roman" pitchFamily="18" charset="0"/>
              </a:rPr>
            </a:br>
            <a:endParaRPr lang="en-US" sz="2400" b="1" dirty="0">
              <a:latin typeface="Times New Roman" pitchFamily="18" charset="0"/>
              <a:ea typeface="+mn-ea"/>
              <a:cs typeface="Times New Roman" pitchFamily="18" charset="0"/>
            </a:endParaRPr>
          </a:p>
        </p:txBody>
      </p:sp>
      <p:pic>
        <p:nvPicPr>
          <p:cNvPr id="4" name="Content Placeholder 3">
            <a:extLst>
              <a:ext uri="{FF2B5EF4-FFF2-40B4-BE49-F238E27FC236}">
                <a16:creationId xmlns:a16="http://schemas.microsoft.com/office/drawing/2014/main" xmlns="" id="{3054FB65-DFFA-087E-A5D1-EF36E86C3F49}"/>
              </a:ext>
            </a:extLst>
          </p:cNvPr>
          <p:cNvPicPr>
            <a:picLocks noGrp="1" noChangeAspect="1"/>
          </p:cNvPicPr>
          <p:nvPr>
            <p:ph idx="1"/>
          </p:nvPr>
        </p:nvPicPr>
        <p:blipFill>
          <a:blip r:embed="rId2" cstate="print"/>
          <a:stretch>
            <a:fillRect/>
          </a:stretch>
        </p:blipFill>
        <p:spPr>
          <a:xfrm>
            <a:off x="923544" y="797052"/>
            <a:ext cx="5207952" cy="3581400"/>
          </a:xfrm>
          <a:prstGeom prst="rect">
            <a:avLst/>
          </a:prstGeom>
        </p:spPr>
      </p:pic>
      <p:sp>
        <p:nvSpPr>
          <p:cNvPr id="5" name="TextBox 4">
            <a:extLst>
              <a:ext uri="{FF2B5EF4-FFF2-40B4-BE49-F238E27FC236}">
                <a16:creationId xmlns:a16="http://schemas.microsoft.com/office/drawing/2014/main" xmlns="" id="{B4F03332-76EB-67D0-CE6E-3D6459535FD6}"/>
              </a:ext>
            </a:extLst>
          </p:cNvPr>
          <p:cNvSpPr txBox="1"/>
          <p:nvPr/>
        </p:nvSpPr>
        <p:spPr>
          <a:xfrm>
            <a:off x="6999514" y="1638300"/>
            <a:ext cx="49094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Branch:</a:t>
            </a:r>
          </a:p>
          <a:p>
            <a:endParaRPr lang="en-US"/>
          </a:p>
        </p:txBody>
      </p:sp>
      <p:graphicFrame>
        <p:nvGraphicFramePr>
          <p:cNvPr id="7" name="Table 7">
            <a:extLst>
              <a:ext uri="{FF2B5EF4-FFF2-40B4-BE49-F238E27FC236}">
                <a16:creationId xmlns:a16="http://schemas.microsoft.com/office/drawing/2014/main" xmlns="" id="{4B03E7F4-2947-EF95-5851-5831D6178510}"/>
              </a:ext>
            </a:extLst>
          </p:cNvPr>
          <p:cNvGraphicFramePr>
            <a:graphicFrameLocks noGrp="1"/>
          </p:cNvGraphicFramePr>
          <p:nvPr>
            <p:extLst>
              <p:ext uri="{D42A27DB-BD31-4B8C-83A1-F6EECF244321}">
                <p14:modId xmlns:p14="http://schemas.microsoft.com/office/powerpoint/2010/main" xmlns="" val="181979704"/>
              </p:ext>
            </p:extLst>
          </p:nvPr>
        </p:nvGraphicFramePr>
        <p:xfrm>
          <a:off x="7108370" y="2013857"/>
          <a:ext cx="3051630" cy="1232263"/>
        </p:xfrm>
        <a:graphic>
          <a:graphicData uri="http://schemas.openxmlformats.org/drawingml/2006/table">
            <a:tbl>
              <a:tblPr firstRow="1" bandRow="1">
                <a:tableStyleId>{F5AB1C69-6EDB-4FF4-983F-18BD219EF322}</a:tableStyleId>
              </a:tblPr>
              <a:tblGrid>
                <a:gridCol w="1679014">
                  <a:extLst>
                    <a:ext uri="{9D8B030D-6E8A-4147-A177-3AD203B41FA5}">
                      <a16:colId xmlns:a16="http://schemas.microsoft.com/office/drawing/2014/main" xmlns="" val="613626845"/>
                    </a:ext>
                  </a:extLst>
                </a:gridCol>
                <a:gridCol w="1372616">
                  <a:extLst>
                    <a:ext uri="{9D8B030D-6E8A-4147-A177-3AD203B41FA5}">
                      <a16:colId xmlns:a16="http://schemas.microsoft.com/office/drawing/2014/main" xmlns="" val="3836415615"/>
                    </a:ext>
                  </a:extLst>
                </a:gridCol>
              </a:tblGrid>
              <a:tr h="500743">
                <a:tc>
                  <a:txBody>
                    <a:bodyPr/>
                    <a:lstStyle/>
                    <a:p>
                      <a:r>
                        <a:rPr lang="en-US" err="1"/>
                        <a:t>Branch_No</a:t>
                      </a:r>
                      <a:endParaRPr lang="en-US"/>
                    </a:p>
                  </a:txBody>
                  <a:tcPr/>
                </a:tc>
                <a:tc>
                  <a:txBody>
                    <a:bodyPr/>
                    <a:lstStyle/>
                    <a:p>
                      <a:r>
                        <a:rPr lang="en-US"/>
                        <a:t>Name</a:t>
                      </a:r>
                    </a:p>
                  </a:txBody>
                  <a:tcPr/>
                </a:tc>
                <a:extLst>
                  <a:ext uri="{0D108BD9-81ED-4DB2-BD59-A6C34878D82A}">
                    <a16:rowId xmlns:a16="http://schemas.microsoft.com/office/drawing/2014/main" xmlns="" val="2301849950"/>
                  </a:ext>
                </a:extLst>
              </a:tr>
              <a:tr h="176273">
                <a:tc>
                  <a:txBody>
                    <a:bodyPr/>
                    <a:lstStyle/>
                    <a:p>
                      <a:r>
                        <a:rPr lang="en-US"/>
                        <a:t>1</a:t>
                      </a:r>
                    </a:p>
                  </a:txBody>
                  <a:tcPr/>
                </a:tc>
                <a:tc>
                  <a:txBody>
                    <a:bodyPr/>
                    <a:lstStyle/>
                    <a:p>
                      <a:r>
                        <a:rPr lang="en-US"/>
                        <a:t>Delhi</a:t>
                      </a:r>
                    </a:p>
                  </a:txBody>
                  <a:tcPr/>
                </a:tc>
                <a:extLst>
                  <a:ext uri="{0D108BD9-81ED-4DB2-BD59-A6C34878D82A}">
                    <a16:rowId xmlns:a16="http://schemas.microsoft.com/office/drawing/2014/main" xmlns="" val="964777425"/>
                  </a:ext>
                </a:extLst>
              </a:tr>
              <a:tr h="176273">
                <a:tc>
                  <a:txBody>
                    <a:bodyPr/>
                    <a:lstStyle/>
                    <a:p>
                      <a:r>
                        <a:rPr lang="en-US"/>
                        <a:t>2</a:t>
                      </a:r>
                    </a:p>
                  </a:txBody>
                  <a:tcPr/>
                </a:tc>
                <a:tc>
                  <a:txBody>
                    <a:bodyPr/>
                    <a:lstStyle/>
                    <a:p>
                      <a:r>
                        <a:rPr lang="en-US"/>
                        <a:t>Mumbai</a:t>
                      </a:r>
                    </a:p>
                  </a:txBody>
                  <a:tcPr/>
                </a:tc>
                <a:extLst>
                  <a:ext uri="{0D108BD9-81ED-4DB2-BD59-A6C34878D82A}">
                    <a16:rowId xmlns:a16="http://schemas.microsoft.com/office/drawing/2014/main" xmlns="" val="1237253815"/>
                  </a:ext>
                </a:extLst>
              </a:tr>
            </a:tbl>
          </a:graphicData>
        </a:graphic>
      </p:graphicFrame>
      <p:graphicFrame>
        <p:nvGraphicFramePr>
          <p:cNvPr id="8" name="Table 8">
            <a:extLst>
              <a:ext uri="{FF2B5EF4-FFF2-40B4-BE49-F238E27FC236}">
                <a16:creationId xmlns:a16="http://schemas.microsoft.com/office/drawing/2014/main" xmlns="" id="{3AA0116B-5F2D-46C0-D7F3-47A11FB79F7E}"/>
              </a:ext>
            </a:extLst>
          </p:cNvPr>
          <p:cNvGraphicFramePr>
            <a:graphicFrameLocks noGrp="1"/>
          </p:cNvGraphicFramePr>
          <p:nvPr>
            <p:extLst>
              <p:ext uri="{D42A27DB-BD31-4B8C-83A1-F6EECF244321}">
                <p14:modId xmlns:p14="http://schemas.microsoft.com/office/powerpoint/2010/main" xmlns="" val="502435952"/>
              </p:ext>
            </p:extLst>
          </p:nvPr>
        </p:nvGraphicFramePr>
        <p:xfrm>
          <a:off x="1033271" y="4599433"/>
          <a:ext cx="10984563" cy="1694296"/>
        </p:xfrm>
        <a:graphic>
          <a:graphicData uri="http://schemas.openxmlformats.org/drawingml/2006/table">
            <a:tbl>
              <a:tblPr firstRow="1" bandRow="1">
                <a:tableStyleId>{5C22544A-7EE6-4342-B048-85BDC9FD1C3A}</a:tableStyleId>
              </a:tblPr>
              <a:tblGrid>
                <a:gridCol w="1830761">
                  <a:extLst>
                    <a:ext uri="{9D8B030D-6E8A-4147-A177-3AD203B41FA5}">
                      <a16:colId xmlns:a16="http://schemas.microsoft.com/office/drawing/2014/main" xmlns="" val="2969961536"/>
                    </a:ext>
                  </a:extLst>
                </a:gridCol>
                <a:gridCol w="1691784">
                  <a:extLst>
                    <a:ext uri="{9D8B030D-6E8A-4147-A177-3AD203B41FA5}">
                      <a16:colId xmlns:a16="http://schemas.microsoft.com/office/drawing/2014/main" xmlns="" val="401191208"/>
                    </a:ext>
                  </a:extLst>
                </a:gridCol>
                <a:gridCol w="1927280">
                  <a:extLst>
                    <a:ext uri="{9D8B030D-6E8A-4147-A177-3AD203B41FA5}">
                      <a16:colId xmlns:a16="http://schemas.microsoft.com/office/drawing/2014/main" xmlns="" val="2960552220"/>
                    </a:ext>
                  </a:extLst>
                </a:gridCol>
                <a:gridCol w="1873216">
                  <a:extLst>
                    <a:ext uri="{9D8B030D-6E8A-4147-A177-3AD203B41FA5}">
                      <a16:colId xmlns:a16="http://schemas.microsoft.com/office/drawing/2014/main" xmlns="" val="3019055138"/>
                    </a:ext>
                  </a:extLst>
                </a:gridCol>
                <a:gridCol w="1830761">
                  <a:extLst>
                    <a:ext uri="{9D8B030D-6E8A-4147-A177-3AD203B41FA5}">
                      <a16:colId xmlns:a16="http://schemas.microsoft.com/office/drawing/2014/main" xmlns="" val="2756558405"/>
                    </a:ext>
                  </a:extLst>
                </a:gridCol>
                <a:gridCol w="1830761">
                  <a:extLst>
                    <a:ext uri="{9D8B030D-6E8A-4147-A177-3AD203B41FA5}">
                      <a16:colId xmlns:a16="http://schemas.microsoft.com/office/drawing/2014/main" xmlns="" val="1529121489"/>
                    </a:ext>
                  </a:extLst>
                </a:gridCol>
              </a:tblGrid>
              <a:tr h="443638">
                <a:tc>
                  <a:txBody>
                    <a:bodyPr/>
                    <a:lstStyle/>
                    <a:p>
                      <a:r>
                        <a:rPr lang="en-US" err="1"/>
                        <a:t>Custid</a:t>
                      </a:r>
                      <a:endParaRPr lang="en-US"/>
                    </a:p>
                  </a:txBody>
                  <a:tcPr/>
                </a:tc>
                <a:tc>
                  <a:txBody>
                    <a:bodyPr/>
                    <a:lstStyle/>
                    <a:p>
                      <a:r>
                        <a:rPr lang="en-US" err="1"/>
                        <a:t>fname</a:t>
                      </a:r>
                      <a:endParaRPr lang="en-US"/>
                    </a:p>
                  </a:txBody>
                  <a:tcPr/>
                </a:tc>
                <a:tc>
                  <a:txBody>
                    <a:bodyPr/>
                    <a:lstStyle/>
                    <a:p>
                      <a:r>
                        <a:rPr lang="en-US" err="1"/>
                        <a:t>mname</a:t>
                      </a:r>
                      <a:endParaRPr lang="en-US"/>
                    </a:p>
                  </a:txBody>
                  <a:tcPr/>
                </a:tc>
                <a:tc>
                  <a:txBody>
                    <a:bodyPr/>
                    <a:lstStyle/>
                    <a:p>
                      <a:r>
                        <a:rPr lang="en-US" err="1"/>
                        <a:t>Lname</a:t>
                      </a:r>
                      <a:endParaRPr lang="en-US"/>
                    </a:p>
                  </a:txBody>
                  <a:tcPr/>
                </a:tc>
                <a:tc>
                  <a:txBody>
                    <a:bodyPr/>
                    <a:lstStyle/>
                    <a:p>
                      <a:r>
                        <a:rPr lang="en-US"/>
                        <a:t>occupation</a:t>
                      </a:r>
                    </a:p>
                  </a:txBody>
                  <a:tcPr/>
                </a:tc>
                <a:tc>
                  <a:txBody>
                    <a:bodyPr/>
                    <a:lstStyle/>
                    <a:p>
                      <a:r>
                        <a:rPr lang="en-US"/>
                        <a:t>dob</a:t>
                      </a:r>
                    </a:p>
                  </a:txBody>
                  <a:tcPr/>
                </a:tc>
                <a:extLst>
                  <a:ext uri="{0D108BD9-81ED-4DB2-BD59-A6C34878D82A}">
                    <a16:rowId xmlns:a16="http://schemas.microsoft.com/office/drawing/2014/main" xmlns="" val="155450461"/>
                  </a:ext>
                </a:extLst>
              </a:tr>
              <a:tr h="353959">
                <a:tc>
                  <a:txBody>
                    <a:bodyPr/>
                    <a:lstStyle/>
                    <a:p>
                      <a:r>
                        <a:rPr lang="en-US"/>
                        <a:t>1</a:t>
                      </a:r>
                    </a:p>
                  </a:txBody>
                  <a:tcPr/>
                </a:tc>
                <a:tc>
                  <a:txBody>
                    <a:bodyPr/>
                    <a:lstStyle/>
                    <a:p>
                      <a:r>
                        <a:rPr lang="en-US"/>
                        <a:t>Ramesh</a:t>
                      </a:r>
                    </a:p>
                  </a:txBody>
                  <a:tcPr/>
                </a:tc>
                <a:tc>
                  <a:txBody>
                    <a:bodyPr/>
                    <a:lstStyle/>
                    <a:p>
                      <a:r>
                        <a:rPr lang="en-US" err="1"/>
                        <a:t>chandra</a:t>
                      </a:r>
                      <a:endParaRPr lang="en-US"/>
                    </a:p>
                  </a:txBody>
                  <a:tcPr/>
                </a:tc>
                <a:tc>
                  <a:txBody>
                    <a:bodyPr/>
                    <a:lstStyle/>
                    <a:p>
                      <a:r>
                        <a:rPr lang="en-US"/>
                        <a:t>Sharma</a:t>
                      </a:r>
                    </a:p>
                  </a:txBody>
                  <a:tcPr/>
                </a:tc>
                <a:tc>
                  <a:txBody>
                    <a:bodyPr/>
                    <a:lstStyle/>
                    <a:p>
                      <a:r>
                        <a:rPr lang="en-US"/>
                        <a:t>Service</a:t>
                      </a:r>
                    </a:p>
                  </a:txBody>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sz="1800" kern="1200">
                          <a:solidFill>
                            <a:schemeClr val="dk1"/>
                          </a:solidFill>
                          <a:effectLst/>
                          <a:latin typeface="+mn-lt"/>
                          <a:ea typeface="+mn-ea"/>
                          <a:cs typeface="+mn-cs"/>
                        </a:rPr>
                        <a:t>1976-12-06</a:t>
                      </a:r>
                    </a:p>
                  </a:txBody>
                  <a:tcPr/>
                </a:tc>
                <a:extLst>
                  <a:ext uri="{0D108BD9-81ED-4DB2-BD59-A6C34878D82A}">
                    <a16:rowId xmlns:a16="http://schemas.microsoft.com/office/drawing/2014/main" xmlns="" val="993405721"/>
                  </a:ext>
                </a:extLst>
              </a:tr>
              <a:tr h="884898">
                <a:tc>
                  <a:txBody>
                    <a:bodyPr/>
                    <a:lstStyle/>
                    <a:p>
                      <a:r>
                        <a:rPr lang="en-US"/>
                        <a:t>2</a:t>
                      </a:r>
                    </a:p>
                  </a:txBody>
                  <a:tcPr/>
                </a:tc>
                <a:tc>
                  <a:txBody>
                    <a:bodyPr/>
                    <a:lstStyle/>
                    <a:p>
                      <a:r>
                        <a:rPr lang="en-US" err="1"/>
                        <a:t>Avinash</a:t>
                      </a:r>
                      <a:endParaRPr lang="en-US"/>
                    </a:p>
                  </a:txBody>
                  <a:tcPr/>
                </a:tc>
                <a:tc>
                  <a:txBody>
                    <a:bodyPr/>
                    <a:lstStyle/>
                    <a:p>
                      <a:r>
                        <a:rPr lang="en-US"/>
                        <a:t>Sunder</a:t>
                      </a:r>
                    </a:p>
                  </a:txBody>
                  <a:tcPr/>
                </a:tc>
                <a:tc>
                  <a:txBody>
                    <a:bodyPr/>
                    <a:lstStyle/>
                    <a:p>
                      <a:r>
                        <a:rPr lang="en-US" err="1"/>
                        <a:t>Minha</a:t>
                      </a:r>
                      <a:endParaRPr lang="en-US"/>
                    </a:p>
                  </a:txBody>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sz="1800" kern="1200">
                          <a:solidFill>
                            <a:schemeClr val="dk1"/>
                          </a:solidFill>
                          <a:effectLst/>
                          <a:latin typeface="+mn-lt"/>
                          <a:ea typeface="+mn-ea"/>
                          <a:cs typeface="+mn-cs"/>
                        </a:rPr>
                        <a:t>Business	</a:t>
                      </a:r>
                    </a:p>
                    <a:p>
                      <a:endParaRPr lang="en-US"/>
                    </a:p>
                  </a:txBody>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sz="1800" kern="1200">
                          <a:solidFill>
                            <a:schemeClr val="dk1"/>
                          </a:solidFill>
                          <a:effectLst/>
                          <a:latin typeface="+mn-lt"/>
                          <a:ea typeface="+mn-ea"/>
                          <a:cs typeface="+mn-cs"/>
                        </a:rPr>
                        <a:t>1974-10-16</a:t>
                      </a:r>
                    </a:p>
                    <a:p>
                      <a:endParaRPr lang="en-US"/>
                    </a:p>
                  </a:txBody>
                  <a:tcPr/>
                </a:tc>
                <a:extLst>
                  <a:ext uri="{0D108BD9-81ED-4DB2-BD59-A6C34878D82A}">
                    <a16:rowId xmlns:a16="http://schemas.microsoft.com/office/drawing/2014/main" xmlns="" val="1330808177"/>
                  </a:ext>
                </a:extLst>
              </a:tr>
            </a:tbl>
          </a:graphicData>
        </a:graphic>
      </p:graphicFrame>
      <p:sp>
        <p:nvSpPr>
          <p:cNvPr id="9" name="TextBox 8">
            <a:extLst>
              <a:ext uri="{FF2B5EF4-FFF2-40B4-BE49-F238E27FC236}">
                <a16:creationId xmlns:a16="http://schemas.microsoft.com/office/drawing/2014/main" xmlns="" id="{1872C2EF-F8BC-554D-E67D-DF977E289A64}"/>
              </a:ext>
            </a:extLst>
          </p:cNvPr>
          <p:cNvSpPr txBox="1"/>
          <p:nvPr/>
        </p:nvSpPr>
        <p:spPr>
          <a:xfrm>
            <a:off x="6923314" y="3331029"/>
            <a:ext cx="25146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Customer</a:t>
            </a:r>
          </a:p>
        </p:txBody>
      </p:sp>
    </p:spTree>
    <p:extLst>
      <p:ext uri="{BB962C8B-B14F-4D97-AF65-F5344CB8AC3E}">
        <p14:creationId xmlns:p14="http://schemas.microsoft.com/office/powerpoint/2010/main" xmlns="" val="1510779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D6D05E-F003-195C-C342-2BE9FEED7EFA}"/>
              </a:ext>
            </a:extLst>
          </p:cNvPr>
          <p:cNvSpPr>
            <a:spLocks noGrp="1"/>
          </p:cNvSpPr>
          <p:nvPr>
            <p:ph type="title"/>
          </p:nvPr>
        </p:nvSpPr>
        <p:spPr>
          <a:xfrm>
            <a:off x="876691" y="301843"/>
            <a:ext cx="10477109" cy="1003532"/>
          </a:xfrm>
        </p:spPr>
        <p:txBody>
          <a:bodyPr anchor="ctr">
            <a:normAutofit/>
          </a:bodyPr>
          <a:lstStyle/>
          <a:p>
            <a:r>
              <a:rPr lang="en-US" sz="3200" b="1">
                <a:solidFill>
                  <a:srgbClr val="FFFFFF"/>
                </a:solidFill>
              </a:rPr>
              <a:t>DATA GIVEN:</a:t>
            </a:r>
          </a:p>
        </p:txBody>
      </p:sp>
      <p:graphicFrame>
        <p:nvGraphicFramePr>
          <p:cNvPr id="4" name="Content Placeholder 3">
            <a:extLst>
              <a:ext uri="{FF2B5EF4-FFF2-40B4-BE49-F238E27FC236}">
                <a16:creationId xmlns:a16="http://schemas.microsoft.com/office/drawing/2014/main" xmlns="" id="{7F77BF3A-5993-6C76-5595-BD8798819618}"/>
              </a:ext>
            </a:extLst>
          </p:cNvPr>
          <p:cNvGraphicFramePr>
            <a:graphicFrameLocks noGrp="1"/>
          </p:cNvGraphicFramePr>
          <p:nvPr>
            <p:ph idx="1"/>
            <p:extLst>
              <p:ext uri="{D42A27DB-BD31-4B8C-83A1-F6EECF244321}">
                <p14:modId xmlns:p14="http://schemas.microsoft.com/office/powerpoint/2010/main" xmlns="" val="4279144287"/>
              </p:ext>
            </p:extLst>
          </p:nvPr>
        </p:nvGraphicFramePr>
        <p:xfrm>
          <a:off x="551385" y="1808965"/>
          <a:ext cx="11055646" cy="2140680"/>
        </p:xfrm>
        <a:graphic>
          <a:graphicData uri="http://schemas.openxmlformats.org/drawingml/2006/table">
            <a:tbl>
              <a:tblPr>
                <a:tableStyleId>{5C22544A-7EE6-4342-B048-85BDC9FD1C3A}</a:tableStyleId>
              </a:tblPr>
              <a:tblGrid>
                <a:gridCol w="1579378">
                  <a:extLst>
                    <a:ext uri="{9D8B030D-6E8A-4147-A177-3AD203B41FA5}">
                      <a16:colId xmlns:a16="http://schemas.microsoft.com/office/drawing/2014/main" xmlns="" val="890782516"/>
                    </a:ext>
                  </a:extLst>
                </a:gridCol>
                <a:gridCol w="1579378">
                  <a:extLst>
                    <a:ext uri="{9D8B030D-6E8A-4147-A177-3AD203B41FA5}">
                      <a16:colId xmlns:a16="http://schemas.microsoft.com/office/drawing/2014/main" xmlns="" val="868717918"/>
                    </a:ext>
                  </a:extLst>
                </a:gridCol>
                <a:gridCol w="1579378">
                  <a:extLst>
                    <a:ext uri="{9D8B030D-6E8A-4147-A177-3AD203B41FA5}">
                      <a16:colId xmlns:a16="http://schemas.microsoft.com/office/drawing/2014/main" xmlns="" val="3549765833"/>
                    </a:ext>
                  </a:extLst>
                </a:gridCol>
                <a:gridCol w="1579378">
                  <a:extLst>
                    <a:ext uri="{9D8B030D-6E8A-4147-A177-3AD203B41FA5}">
                      <a16:colId xmlns:a16="http://schemas.microsoft.com/office/drawing/2014/main" xmlns="" val="1163650273"/>
                    </a:ext>
                  </a:extLst>
                </a:gridCol>
                <a:gridCol w="1579378">
                  <a:extLst>
                    <a:ext uri="{9D8B030D-6E8A-4147-A177-3AD203B41FA5}">
                      <a16:colId xmlns:a16="http://schemas.microsoft.com/office/drawing/2014/main" xmlns="" val="1501877196"/>
                    </a:ext>
                  </a:extLst>
                </a:gridCol>
                <a:gridCol w="1579378">
                  <a:extLst>
                    <a:ext uri="{9D8B030D-6E8A-4147-A177-3AD203B41FA5}">
                      <a16:colId xmlns:a16="http://schemas.microsoft.com/office/drawing/2014/main" xmlns="" val="4111771323"/>
                    </a:ext>
                  </a:extLst>
                </a:gridCol>
                <a:gridCol w="1579378">
                  <a:extLst>
                    <a:ext uri="{9D8B030D-6E8A-4147-A177-3AD203B41FA5}">
                      <a16:colId xmlns:a16="http://schemas.microsoft.com/office/drawing/2014/main" xmlns="" val="2748108265"/>
                    </a:ext>
                  </a:extLst>
                </a:gridCol>
              </a:tblGrid>
              <a:tr h="535170">
                <a:tc>
                  <a:txBody>
                    <a:bodyPr/>
                    <a:lstStyle/>
                    <a:p>
                      <a:pPr algn="l" fontAlgn="ctr"/>
                      <a:r>
                        <a:rPr lang="en-IN" sz="2000" u="none" strike="noStrike" dirty="0">
                          <a:effectLst/>
                        </a:rPr>
                        <a:t>Account</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577587367"/>
                  </a:ext>
                </a:extLst>
              </a:tr>
              <a:tr h="535170">
                <a:tc>
                  <a:txBody>
                    <a:bodyPr/>
                    <a:lstStyle/>
                    <a:p>
                      <a:pPr algn="l" fontAlgn="ctr"/>
                      <a:r>
                        <a:rPr lang="en-IN" sz="2000" u="none" strike="noStrike" dirty="0" err="1">
                          <a:effectLst/>
                        </a:rPr>
                        <a:t>acnumber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dirty="0" err="1">
                          <a:effectLst/>
                        </a:rPr>
                        <a:t>custid</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a:effectLst/>
                        </a:rPr>
                        <a:t>bid</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a:effectLst/>
                        </a:rPr>
                        <a:t>curbal</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err="1">
                          <a:effectLst/>
                        </a:rPr>
                        <a:t>opnDT</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a:effectLst/>
                        </a:rPr>
                        <a:t>atype</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err="1">
                          <a:effectLst/>
                        </a:rPr>
                        <a:t>astatus</a:t>
                      </a:r>
                      <a:endParaRPr lang="en-IN" sz="2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727995816"/>
                  </a:ext>
                </a:extLst>
              </a:tr>
              <a:tr h="535170">
                <a:tc>
                  <a:txBody>
                    <a:bodyPr/>
                    <a:lstStyle/>
                    <a:p>
                      <a:pPr algn="l"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a:effectLst/>
                        </a:rPr>
                        <a:t>10000</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a:effectLst/>
                        </a:rPr>
                        <a:t>15/12/12</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a:effectLst/>
                        </a:rPr>
                        <a:t>Saving</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a:effectLst/>
                        </a:rPr>
                        <a:t>Active</a:t>
                      </a:r>
                      <a:endParaRPr lang="en-IN" sz="2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682426295"/>
                  </a:ext>
                </a:extLst>
              </a:tr>
              <a:tr h="535170">
                <a:tc>
                  <a:txBody>
                    <a:bodyPr/>
                    <a:lstStyle/>
                    <a:p>
                      <a:pPr algn="l"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dirty="0">
                          <a:effectLst/>
                        </a:rPr>
                        <a:t>5000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dirty="0">
                          <a:effectLst/>
                        </a:rPr>
                        <a:t>12/06/12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dirty="0">
                          <a:effectLst/>
                        </a:rPr>
                        <a:t>Saving</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2000" u="none" strike="noStrike" dirty="0">
                          <a:effectLst/>
                        </a:rPr>
                        <a:t>Active</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960098690"/>
                  </a:ext>
                </a:extLst>
              </a:tr>
            </a:tbl>
          </a:graphicData>
        </a:graphic>
      </p:graphicFrame>
      <p:graphicFrame>
        <p:nvGraphicFramePr>
          <p:cNvPr id="5" name="Table 4">
            <a:extLst>
              <a:ext uri="{FF2B5EF4-FFF2-40B4-BE49-F238E27FC236}">
                <a16:creationId xmlns:a16="http://schemas.microsoft.com/office/drawing/2014/main" xmlns="" id="{4774EC68-67EC-6540-FD69-B0AFB3EB8F0B}"/>
              </a:ext>
            </a:extLst>
          </p:cNvPr>
          <p:cNvGraphicFramePr>
            <a:graphicFrameLocks noGrp="1"/>
          </p:cNvGraphicFramePr>
          <p:nvPr>
            <p:extLst>
              <p:ext uri="{D42A27DB-BD31-4B8C-83A1-F6EECF244321}">
                <p14:modId xmlns:p14="http://schemas.microsoft.com/office/powerpoint/2010/main" xmlns="" val="2997587675"/>
              </p:ext>
            </p:extLst>
          </p:nvPr>
        </p:nvGraphicFramePr>
        <p:xfrm>
          <a:off x="557883" y="4272716"/>
          <a:ext cx="11055650" cy="1938527"/>
        </p:xfrm>
        <a:graphic>
          <a:graphicData uri="http://schemas.openxmlformats.org/drawingml/2006/table">
            <a:tbl>
              <a:tblPr>
                <a:tableStyleId>{5C22544A-7EE6-4342-B048-85BDC9FD1C3A}</a:tableStyleId>
              </a:tblPr>
              <a:tblGrid>
                <a:gridCol w="1105565">
                  <a:extLst>
                    <a:ext uri="{9D8B030D-6E8A-4147-A177-3AD203B41FA5}">
                      <a16:colId xmlns:a16="http://schemas.microsoft.com/office/drawing/2014/main" xmlns="" val="3968713941"/>
                    </a:ext>
                  </a:extLst>
                </a:gridCol>
                <a:gridCol w="1105565">
                  <a:extLst>
                    <a:ext uri="{9D8B030D-6E8A-4147-A177-3AD203B41FA5}">
                      <a16:colId xmlns:a16="http://schemas.microsoft.com/office/drawing/2014/main" xmlns="" val="2350140708"/>
                    </a:ext>
                  </a:extLst>
                </a:gridCol>
                <a:gridCol w="1105565">
                  <a:extLst>
                    <a:ext uri="{9D8B030D-6E8A-4147-A177-3AD203B41FA5}">
                      <a16:colId xmlns:a16="http://schemas.microsoft.com/office/drawing/2014/main" xmlns="" val="2953066336"/>
                    </a:ext>
                  </a:extLst>
                </a:gridCol>
                <a:gridCol w="1105565">
                  <a:extLst>
                    <a:ext uri="{9D8B030D-6E8A-4147-A177-3AD203B41FA5}">
                      <a16:colId xmlns:a16="http://schemas.microsoft.com/office/drawing/2014/main" xmlns="" val="3016907357"/>
                    </a:ext>
                  </a:extLst>
                </a:gridCol>
                <a:gridCol w="1105565">
                  <a:extLst>
                    <a:ext uri="{9D8B030D-6E8A-4147-A177-3AD203B41FA5}">
                      <a16:colId xmlns:a16="http://schemas.microsoft.com/office/drawing/2014/main" xmlns="" val="3762360080"/>
                    </a:ext>
                  </a:extLst>
                </a:gridCol>
                <a:gridCol w="1105565">
                  <a:extLst>
                    <a:ext uri="{9D8B030D-6E8A-4147-A177-3AD203B41FA5}">
                      <a16:colId xmlns:a16="http://schemas.microsoft.com/office/drawing/2014/main" xmlns="" val="2687007116"/>
                    </a:ext>
                  </a:extLst>
                </a:gridCol>
                <a:gridCol w="1105565">
                  <a:extLst>
                    <a:ext uri="{9D8B030D-6E8A-4147-A177-3AD203B41FA5}">
                      <a16:colId xmlns:a16="http://schemas.microsoft.com/office/drawing/2014/main" xmlns="" val="1035345036"/>
                    </a:ext>
                  </a:extLst>
                </a:gridCol>
                <a:gridCol w="1105565">
                  <a:extLst>
                    <a:ext uri="{9D8B030D-6E8A-4147-A177-3AD203B41FA5}">
                      <a16:colId xmlns:a16="http://schemas.microsoft.com/office/drawing/2014/main" xmlns="" val="1432784932"/>
                    </a:ext>
                  </a:extLst>
                </a:gridCol>
                <a:gridCol w="1105565">
                  <a:extLst>
                    <a:ext uri="{9D8B030D-6E8A-4147-A177-3AD203B41FA5}">
                      <a16:colId xmlns:a16="http://schemas.microsoft.com/office/drawing/2014/main" xmlns="" val="3637051451"/>
                    </a:ext>
                  </a:extLst>
                </a:gridCol>
                <a:gridCol w="1105565">
                  <a:extLst>
                    <a:ext uri="{9D8B030D-6E8A-4147-A177-3AD203B41FA5}">
                      <a16:colId xmlns:a16="http://schemas.microsoft.com/office/drawing/2014/main" xmlns="" val="3081300745"/>
                    </a:ext>
                  </a:extLst>
                </a:gridCol>
              </a:tblGrid>
              <a:tr h="491888">
                <a:tc>
                  <a:txBody>
                    <a:bodyPr/>
                    <a:lstStyle/>
                    <a:p>
                      <a:pPr algn="l" fontAlgn="ctr"/>
                      <a:r>
                        <a:rPr lang="en-IN" sz="1800" u="none" strike="noStrike" dirty="0">
                          <a:effectLst/>
                        </a:rPr>
                        <a:t>Employee</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229908657"/>
                  </a:ext>
                </a:extLst>
              </a:tr>
              <a:tr h="482213">
                <a:tc>
                  <a:txBody>
                    <a:bodyPr/>
                    <a:lstStyle/>
                    <a:p>
                      <a:pPr algn="l" fontAlgn="ctr"/>
                      <a:r>
                        <a:rPr lang="en-IN" sz="1800" u="none" strike="noStrike" dirty="0" err="1">
                          <a:effectLst/>
                        </a:rPr>
                        <a:t>Emp_no</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dirty="0" err="1">
                          <a:effectLst/>
                        </a:rPr>
                        <a:t>Branch_no</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a:effectLst/>
                        </a:rPr>
                        <a:t>Fname</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a:effectLst/>
                        </a:rPr>
                        <a:t>Mname</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a:effectLst/>
                        </a:rPr>
                        <a:t>Lname</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a:effectLst/>
                        </a:rPr>
                        <a:t>Dept</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a:effectLst/>
                        </a:rPr>
                        <a:t>Desig</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IN" sz="1800" u="none" strike="noStrike">
                          <a:effectLst/>
                        </a:rPr>
                        <a:t>Mngr_no</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133803553"/>
                  </a:ext>
                </a:extLst>
              </a:tr>
              <a:tr h="482213">
                <a:tc>
                  <a:txBody>
                    <a:bodyPr/>
                    <a:lstStyle/>
                    <a:p>
                      <a:pPr algn="l" fontAlgn="ctr"/>
                      <a:r>
                        <a:rPr lang="en-IN" sz="1800" u="none" strike="noStrike" dirty="0">
                          <a:effectLst/>
                        </a:rPr>
                        <a:t>1</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a:effectLst/>
                        </a:rPr>
                        <a:t>1</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IN" sz="1800" u="none" strike="noStrike">
                          <a:effectLst/>
                        </a:rPr>
                        <a:t>Mark</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a:effectLst/>
                        </a:rPr>
                        <a:t>steve</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a:effectLst/>
                        </a:rPr>
                        <a:t>Lara</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a:effectLst/>
                        </a:rPr>
                        <a:t>Account</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a:effectLst/>
                        </a:rPr>
                        <a:t>Accountant</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a:effectLst/>
                        </a:rPr>
                        <a:t>2</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endParaRPr lang="en-IN"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295160273"/>
                  </a:ext>
                </a:extLst>
              </a:tr>
              <a:tr h="482213">
                <a:tc>
                  <a:txBody>
                    <a:bodyPr/>
                    <a:lstStyle/>
                    <a:p>
                      <a:pPr algn="l" fontAlgn="ctr"/>
                      <a:r>
                        <a:rPr lang="en-IN" sz="1800" u="none" strike="noStrike" dirty="0">
                          <a:effectLst/>
                        </a:rPr>
                        <a:t>2</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dirty="0">
                          <a:effectLst/>
                        </a:rPr>
                        <a:t>2</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ctr"/>
                      <a:r>
                        <a:rPr lang="en-IN" sz="1800" u="none" strike="noStrike" dirty="0">
                          <a:effectLst/>
                        </a:rPr>
                        <a:t>Bella</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dirty="0">
                          <a:effectLst/>
                        </a:rPr>
                        <a:t>James</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dirty="0">
                          <a:effectLst/>
                        </a:rPr>
                        <a:t>Ronald</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dirty="0">
                          <a:effectLst/>
                        </a:rPr>
                        <a:t>Loan</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IN" sz="1800" u="none" strike="noStrike" dirty="0">
                          <a:effectLst/>
                        </a:rPr>
                        <a:t>Manager</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ctr"/>
                      <a:r>
                        <a:rPr lang="en-IN" sz="1800" u="none" strike="noStrike" dirty="0">
                          <a:effectLst/>
                        </a:rPr>
                        <a:t>1</a:t>
                      </a:r>
                      <a:endParaRPr lang="en-IN"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677998673"/>
                  </a:ext>
                </a:extLst>
              </a:tr>
            </a:tbl>
          </a:graphicData>
        </a:graphic>
      </p:graphicFrame>
    </p:spTree>
    <p:extLst>
      <p:ext uri="{BB962C8B-B14F-4D97-AF65-F5344CB8AC3E}">
        <p14:creationId xmlns:p14="http://schemas.microsoft.com/office/powerpoint/2010/main" xmlns="" val="3095295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1512E0-941F-0D5E-A2C3-ECC8A395366D}"/>
              </a:ext>
            </a:extLst>
          </p:cNvPr>
          <p:cNvSpPr>
            <a:spLocks noGrp="1"/>
          </p:cNvSpPr>
          <p:nvPr>
            <p:ph type="title"/>
          </p:nvPr>
        </p:nvSpPr>
        <p:spPr>
          <a:xfrm>
            <a:off x="813816" y="347472"/>
            <a:ext cx="10158984" cy="585216"/>
          </a:xfrm>
        </p:spPr>
        <p:txBody>
          <a:bodyPr>
            <a:normAutofit fontScale="90000"/>
          </a:bodyPr>
          <a:lstStyle/>
          <a:p>
            <a:r>
              <a:rPr lang="en-IN" sz="2000" b="1" dirty="0">
                <a:solidFill>
                  <a:srgbClr val="000000"/>
                </a:solidFill>
                <a:effectLst/>
                <a:latin typeface="Times New Roman" pitchFamily="18" charset="0"/>
                <a:cs typeface="Times New Roman" pitchFamily="18" charset="0"/>
              </a:rPr>
              <a:t>QUESTION 1 :Create database bank and write </a:t>
            </a:r>
            <a:r>
              <a:rPr lang="en-IN" sz="2000" b="1" dirty="0" err="1">
                <a:solidFill>
                  <a:srgbClr val="000000"/>
                </a:solidFill>
                <a:effectLst/>
                <a:latin typeface="Times New Roman" pitchFamily="18" charset="0"/>
                <a:cs typeface="Times New Roman" pitchFamily="18" charset="0"/>
              </a:rPr>
              <a:t>sql</a:t>
            </a:r>
            <a:r>
              <a:rPr lang="en-IN" sz="2000" b="1" dirty="0">
                <a:solidFill>
                  <a:srgbClr val="000000"/>
                </a:solidFill>
                <a:effectLst/>
                <a:latin typeface="Times New Roman" pitchFamily="18" charset="0"/>
                <a:cs typeface="Times New Roman" pitchFamily="18" charset="0"/>
              </a:rPr>
              <a:t> query to create above schema with constraints</a:t>
            </a:r>
            <a:r>
              <a:rPr lang="en-IN" sz="1800" b="1" dirty="0">
                <a:effectLst/>
                <a:latin typeface="Times New Roman" pitchFamily="18" charset="0"/>
                <a:cs typeface="Times New Roman" pitchFamily="18" charset="0"/>
              </a:rPr>
              <a:t/>
            </a:r>
            <a:br>
              <a:rPr lang="en-IN" sz="1800" b="1" dirty="0">
                <a:effectLst/>
                <a:latin typeface="Times New Roman" pitchFamily="18" charset="0"/>
                <a:cs typeface="Times New Roman" pitchFamily="18" charset="0"/>
              </a:rPr>
            </a:br>
            <a:endParaRPr lang="en-US"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0E91EDA9-ABFB-E22D-BBEB-4CCD6F90F5E9}"/>
              </a:ext>
            </a:extLst>
          </p:cNvPr>
          <p:cNvSpPr>
            <a:spLocks noGrp="1"/>
          </p:cNvSpPr>
          <p:nvPr>
            <p:ph idx="1"/>
          </p:nvPr>
        </p:nvSpPr>
        <p:spPr>
          <a:xfrm>
            <a:off x="816429" y="1106424"/>
            <a:ext cx="4523667" cy="5285231"/>
          </a:xfrm>
        </p:spPr>
        <p:txBody>
          <a:bodyPr>
            <a:noAutofit/>
          </a:bodyPr>
          <a:lstStyle/>
          <a:p>
            <a:pPr marL="0" indent="0">
              <a:buNone/>
            </a:pPr>
            <a:r>
              <a:rPr lang="en-US" sz="1400" dirty="0">
                <a:latin typeface="Times New Roman" pitchFamily="18" charset="0"/>
                <a:cs typeface="Times New Roman" pitchFamily="18" charset="0"/>
              </a:rPr>
              <a:t>CREATE DATABASE Bank;</a:t>
            </a:r>
          </a:p>
          <a:p>
            <a:pPr marL="0" indent="0">
              <a:buNone/>
            </a:pPr>
            <a:r>
              <a:rPr lang="en-US" sz="1400" dirty="0">
                <a:latin typeface="Times New Roman" pitchFamily="18" charset="0"/>
                <a:cs typeface="Times New Roman" pitchFamily="18" charset="0"/>
              </a:rPr>
              <a:t>USE Bank;</a:t>
            </a:r>
          </a:p>
          <a:p>
            <a:pPr marL="0" indent="0">
              <a:buNone/>
            </a:pPr>
            <a:endParaRPr lang="en-US" sz="1400" dirty="0">
              <a:latin typeface="Times New Roman" pitchFamily="18" charset="0"/>
              <a:cs typeface="Times New Roman" pitchFamily="18" charset="0"/>
            </a:endParaRPr>
          </a:p>
          <a:p>
            <a:pPr marL="0" indent="0">
              <a:buNone/>
            </a:pPr>
            <a:r>
              <a:rPr lang="en-US" sz="1400" dirty="0">
                <a:latin typeface="Times New Roman" pitchFamily="18" charset="0"/>
                <a:cs typeface="Times New Roman" pitchFamily="18" charset="0"/>
              </a:rPr>
              <a:t>CREATE TABLE Branch(</a:t>
            </a:r>
          </a:p>
          <a:p>
            <a:pPr marL="0" indent="0">
              <a:buNone/>
            </a:pPr>
            <a:r>
              <a:rPr lang="en-US" sz="1400" dirty="0" err="1">
                <a:latin typeface="Times New Roman" pitchFamily="18" charset="0"/>
                <a:cs typeface="Times New Roman" pitchFamily="18" charset="0"/>
              </a:rPr>
              <a:t>Branch_no</a:t>
            </a:r>
            <a:r>
              <a:rPr lang="en-US" sz="1400" dirty="0">
                <a:latin typeface="Times New Roman" pitchFamily="18" charset="0"/>
                <a:cs typeface="Times New Roman" pitchFamily="18" charset="0"/>
              </a:rPr>
              <a:t> INT NOT NULL PRIMARY KEY,</a:t>
            </a:r>
          </a:p>
          <a:p>
            <a:pPr marL="0" indent="0">
              <a:buNone/>
            </a:pPr>
            <a:r>
              <a:rPr lang="en-US" sz="1400" dirty="0">
                <a:latin typeface="Times New Roman" pitchFamily="18" charset="0"/>
                <a:cs typeface="Times New Roman" pitchFamily="18" charset="0"/>
              </a:rPr>
              <a:t>Name CHAR(50));</a:t>
            </a:r>
          </a:p>
          <a:p>
            <a:pPr marL="0" indent="0">
              <a:buNone/>
            </a:pPr>
            <a:r>
              <a:rPr lang="en-US" sz="1400" dirty="0">
                <a:latin typeface="Times New Roman" pitchFamily="18" charset="0"/>
                <a:cs typeface="Times New Roman" pitchFamily="18" charset="0"/>
              </a:rPr>
              <a:t>CREATE TABLE Employees(</a:t>
            </a:r>
          </a:p>
          <a:p>
            <a:pPr marL="0" indent="0">
              <a:buNone/>
            </a:pPr>
            <a:r>
              <a:rPr lang="en-US" sz="1400" dirty="0" err="1">
                <a:latin typeface="Times New Roman" pitchFamily="18" charset="0"/>
                <a:cs typeface="Times New Roman" pitchFamily="18" charset="0"/>
              </a:rPr>
              <a:t>Emp_no</a:t>
            </a:r>
            <a:r>
              <a:rPr lang="en-US" sz="1400" dirty="0">
                <a:latin typeface="Times New Roman" pitchFamily="18" charset="0"/>
                <a:cs typeface="Times New Roman" pitchFamily="18" charset="0"/>
              </a:rPr>
              <a:t> INT NOT NULL PRIMARY KEY,</a:t>
            </a:r>
          </a:p>
          <a:p>
            <a:pPr marL="0" indent="0">
              <a:buNone/>
            </a:pPr>
            <a:r>
              <a:rPr lang="en-US" sz="1400" dirty="0" err="1">
                <a:latin typeface="Times New Roman" pitchFamily="18" charset="0"/>
                <a:cs typeface="Times New Roman" pitchFamily="18" charset="0"/>
              </a:rPr>
              <a:t>Branch_no</a:t>
            </a:r>
            <a:r>
              <a:rPr lang="en-US" sz="1400" dirty="0">
                <a:latin typeface="Times New Roman" pitchFamily="18" charset="0"/>
                <a:cs typeface="Times New Roman" pitchFamily="18" charset="0"/>
              </a:rPr>
              <a:t> INT,</a:t>
            </a:r>
          </a:p>
          <a:p>
            <a:pPr marL="0" indent="0">
              <a:buNone/>
            </a:pPr>
            <a:r>
              <a:rPr lang="en-US" sz="1400" dirty="0" err="1">
                <a:latin typeface="Times New Roman" pitchFamily="18" charset="0"/>
                <a:cs typeface="Times New Roman" pitchFamily="18" charset="0"/>
              </a:rPr>
              <a:t>Fname</a:t>
            </a:r>
            <a:r>
              <a:rPr lang="en-US" sz="1400" dirty="0">
                <a:latin typeface="Times New Roman" pitchFamily="18" charset="0"/>
                <a:cs typeface="Times New Roman" pitchFamily="18" charset="0"/>
              </a:rPr>
              <a:t> CHAR (20), </a:t>
            </a:r>
          </a:p>
          <a:p>
            <a:pPr marL="0" indent="0">
              <a:buNone/>
            </a:pPr>
            <a:r>
              <a:rPr lang="en-US" sz="1400" dirty="0" err="1">
                <a:latin typeface="Times New Roman" pitchFamily="18" charset="0"/>
                <a:cs typeface="Times New Roman" pitchFamily="18" charset="0"/>
              </a:rPr>
              <a:t>Mname</a:t>
            </a:r>
            <a:r>
              <a:rPr lang="en-US" sz="1400" dirty="0">
                <a:latin typeface="Times New Roman" pitchFamily="18" charset="0"/>
                <a:cs typeface="Times New Roman" pitchFamily="18" charset="0"/>
              </a:rPr>
              <a:t> CHAR (20), </a:t>
            </a:r>
          </a:p>
          <a:p>
            <a:pPr marL="0" indent="0">
              <a:buNone/>
            </a:pPr>
            <a:r>
              <a:rPr lang="en-US" sz="1400" dirty="0" err="1">
                <a:latin typeface="Times New Roman" pitchFamily="18" charset="0"/>
                <a:cs typeface="Times New Roman" pitchFamily="18" charset="0"/>
              </a:rPr>
              <a:t>Lname</a:t>
            </a:r>
            <a:r>
              <a:rPr lang="en-US" sz="1400" dirty="0">
                <a:latin typeface="Times New Roman" pitchFamily="18" charset="0"/>
                <a:cs typeface="Times New Roman" pitchFamily="18" charset="0"/>
              </a:rPr>
              <a:t> CHAR (20),</a:t>
            </a:r>
          </a:p>
          <a:p>
            <a:pPr marL="0" indent="0">
              <a:buNone/>
            </a:pPr>
            <a:r>
              <a:rPr lang="en-US" sz="1400" dirty="0">
                <a:latin typeface="Times New Roman" pitchFamily="18" charset="0"/>
                <a:cs typeface="Times New Roman" pitchFamily="18" charset="0"/>
              </a:rPr>
              <a:t>Dept CHAR (20),</a:t>
            </a:r>
          </a:p>
          <a:p>
            <a:pPr marL="0" indent="0">
              <a:buNone/>
            </a:pPr>
            <a:r>
              <a:rPr lang="en-US" sz="1400" dirty="0" err="1">
                <a:latin typeface="Times New Roman" pitchFamily="18" charset="0"/>
                <a:cs typeface="Times New Roman" pitchFamily="18" charset="0"/>
              </a:rPr>
              <a:t>Desig</a:t>
            </a:r>
            <a:r>
              <a:rPr lang="en-US" sz="1400" dirty="0">
                <a:latin typeface="Times New Roman" pitchFamily="18" charset="0"/>
                <a:cs typeface="Times New Roman" pitchFamily="18" charset="0"/>
              </a:rPr>
              <a:t> CHAR (10),</a:t>
            </a:r>
          </a:p>
          <a:p>
            <a:pPr marL="0" indent="0">
              <a:buNone/>
            </a:pPr>
            <a:r>
              <a:rPr lang="en-US" sz="1400" dirty="0" err="1">
                <a:latin typeface="Times New Roman" pitchFamily="18" charset="0"/>
                <a:cs typeface="Times New Roman" pitchFamily="18" charset="0"/>
              </a:rPr>
              <a:t>Mngr_no</a:t>
            </a:r>
            <a:r>
              <a:rPr lang="en-US" sz="1400" dirty="0">
                <a:latin typeface="Times New Roman" pitchFamily="18" charset="0"/>
                <a:cs typeface="Times New Roman" pitchFamily="18" charset="0"/>
              </a:rPr>
              <a:t> INT NOT NULL);</a:t>
            </a:r>
          </a:p>
          <a:p>
            <a:endParaRPr lang="en-US" sz="1400" dirty="0">
              <a:latin typeface="Times New Roman" pitchFamily="18" charset="0"/>
              <a:cs typeface="Times New Roman" pitchFamily="18" charset="0"/>
            </a:endParaRPr>
          </a:p>
          <a:p>
            <a:endParaRPr lang="en-US" sz="1400" dirty="0"/>
          </a:p>
          <a:p>
            <a:endParaRPr lang="en-US" sz="1800" dirty="0"/>
          </a:p>
        </p:txBody>
      </p:sp>
      <p:sp>
        <p:nvSpPr>
          <p:cNvPr id="4" name="TextBox 3">
            <a:extLst>
              <a:ext uri="{FF2B5EF4-FFF2-40B4-BE49-F238E27FC236}">
                <a16:creationId xmlns:a16="http://schemas.microsoft.com/office/drawing/2014/main" xmlns="" id="{03D9222C-B3CC-02BB-1C85-3070FEDE89E1}"/>
              </a:ext>
            </a:extLst>
          </p:cNvPr>
          <p:cNvSpPr txBox="1"/>
          <p:nvPr/>
        </p:nvSpPr>
        <p:spPr>
          <a:xfrm>
            <a:off x="5693229" y="978409"/>
            <a:ext cx="6237514" cy="547842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latin typeface="Times New Roman" pitchFamily="18" charset="0"/>
                <a:cs typeface="Times New Roman" pitchFamily="18" charset="0"/>
              </a:rPr>
              <a:t>ALTER TABLE Employees ADD FOREIGN KEY (</a:t>
            </a:r>
            <a:r>
              <a:rPr lang="en-US" sz="1400" dirty="0" err="1">
                <a:latin typeface="Times New Roman" pitchFamily="18" charset="0"/>
                <a:cs typeface="Times New Roman" pitchFamily="18" charset="0"/>
              </a:rPr>
              <a:t>Branch_no</a:t>
            </a:r>
            <a:r>
              <a:rPr lang="en-US" sz="1400" dirty="0">
                <a:latin typeface="Times New Roman" pitchFamily="18" charset="0"/>
                <a:cs typeface="Times New Roman" pitchFamily="18" charset="0"/>
              </a:rPr>
              <a:t>) </a:t>
            </a:r>
          </a:p>
          <a:p>
            <a:r>
              <a:rPr lang="en-US" sz="1400" dirty="0">
                <a:latin typeface="Times New Roman" pitchFamily="18" charset="0"/>
                <a:cs typeface="Times New Roman" pitchFamily="18" charset="0"/>
              </a:rPr>
              <a:t>REFERENCES Branch(</a:t>
            </a:r>
            <a:r>
              <a:rPr lang="en-US" sz="1400" dirty="0" err="1">
                <a:latin typeface="Times New Roman" pitchFamily="18" charset="0"/>
                <a:cs typeface="Times New Roman" pitchFamily="18" charset="0"/>
              </a:rPr>
              <a:t>Branch_no</a:t>
            </a:r>
            <a:r>
              <a:rPr lang="en-US" sz="1400" dirty="0">
                <a:latin typeface="Times New Roman" pitchFamily="18" charset="0"/>
                <a:cs typeface="Times New Roman" pitchFamily="18" charset="0"/>
              </a:rPr>
              <a:t>);</a:t>
            </a:r>
          </a:p>
          <a:p>
            <a:endParaRPr lang="en-US" sz="1400" dirty="0">
              <a:latin typeface="Times New Roman" pitchFamily="18" charset="0"/>
              <a:cs typeface="Times New Roman" pitchFamily="18" charset="0"/>
            </a:endParaRPr>
          </a:p>
          <a:p>
            <a:r>
              <a:rPr lang="en-US" sz="1400" dirty="0">
                <a:latin typeface="Times New Roman" pitchFamily="18" charset="0"/>
                <a:cs typeface="Times New Roman" pitchFamily="18" charset="0"/>
              </a:rPr>
              <a:t>CREATE TABLE  Customers(</a:t>
            </a:r>
          </a:p>
          <a:p>
            <a:r>
              <a:rPr lang="en-US" sz="1400" dirty="0" err="1">
                <a:latin typeface="Times New Roman" pitchFamily="18" charset="0"/>
                <a:cs typeface="Times New Roman" pitchFamily="18" charset="0"/>
              </a:rPr>
              <a:t>Cust_id</a:t>
            </a:r>
            <a:r>
              <a:rPr lang="en-US" sz="1400" dirty="0">
                <a:latin typeface="Times New Roman" pitchFamily="18" charset="0"/>
                <a:cs typeface="Times New Roman" pitchFamily="18" charset="0"/>
              </a:rPr>
              <a:t> INT NOT NULL PRIMARY KEY,</a:t>
            </a:r>
          </a:p>
          <a:p>
            <a:r>
              <a:rPr lang="en-US" sz="1400" dirty="0" err="1">
                <a:latin typeface="Times New Roman" pitchFamily="18" charset="0"/>
                <a:cs typeface="Times New Roman" pitchFamily="18" charset="0"/>
              </a:rPr>
              <a:t>Fname</a:t>
            </a:r>
            <a:r>
              <a:rPr lang="en-US" sz="1400" dirty="0">
                <a:latin typeface="Times New Roman" pitchFamily="18" charset="0"/>
                <a:cs typeface="Times New Roman" pitchFamily="18" charset="0"/>
              </a:rPr>
              <a:t> CHAR (30),</a:t>
            </a:r>
          </a:p>
          <a:p>
            <a:r>
              <a:rPr lang="en-US" sz="1400" dirty="0" err="1">
                <a:latin typeface="Times New Roman" pitchFamily="18" charset="0"/>
                <a:cs typeface="Times New Roman" pitchFamily="18" charset="0"/>
              </a:rPr>
              <a:t>Mname</a:t>
            </a:r>
            <a:r>
              <a:rPr lang="en-US" sz="1400" dirty="0">
                <a:latin typeface="Times New Roman" pitchFamily="18" charset="0"/>
                <a:cs typeface="Times New Roman" pitchFamily="18" charset="0"/>
              </a:rPr>
              <a:t> CHAR (30), </a:t>
            </a:r>
          </a:p>
          <a:p>
            <a:r>
              <a:rPr lang="en-US" sz="1400" dirty="0" err="1">
                <a:latin typeface="Times New Roman" pitchFamily="18" charset="0"/>
                <a:cs typeface="Times New Roman" pitchFamily="18" charset="0"/>
              </a:rPr>
              <a:t>Lname</a:t>
            </a:r>
            <a:r>
              <a:rPr lang="en-US" sz="1400" dirty="0">
                <a:latin typeface="Times New Roman" pitchFamily="18" charset="0"/>
                <a:cs typeface="Times New Roman" pitchFamily="18" charset="0"/>
              </a:rPr>
              <a:t> CHAR (30),</a:t>
            </a:r>
          </a:p>
          <a:p>
            <a:r>
              <a:rPr lang="en-US" sz="1400" dirty="0">
                <a:latin typeface="Times New Roman" pitchFamily="18" charset="0"/>
                <a:cs typeface="Times New Roman" pitchFamily="18" charset="0"/>
              </a:rPr>
              <a:t>City CHAR (20),</a:t>
            </a:r>
          </a:p>
          <a:p>
            <a:r>
              <a:rPr lang="en-US" sz="1400" dirty="0" err="1">
                <a:latin typeface="Times New Roman" pitchFamily="18" charset="0"/>
                <a:cs typeface="Times New Roman" pitchFamily="18" charset="0"/>
              </a:rPr>
              <a:t>DoB</a:t>
            </a:r>
            <a:r>
              <a:rPr lang="en-US" sz="1400" dirty="0">
                <a:latin typeface="Times New Roman" pitchFamily="18" charset="0"/>
                <a:cs typeface="Times New Roman" pitchFamily="18" charset="0"/>
              </a:rPr>
              <a:t> DATE,</a:t>
            </a:r>
          </a:p>
          <a:p>
            <a:r>
              <a:rPr lang="en-US" sz="1400" dirty="0" err="1">
                <a:latin typeface="Times New Roman" pitchFamily="18" charset="0"/>
                <a:cs typeface="Times New Roman" pitchFamily="18" charset="0"/>
              </a:rPr>
              <a:t>Occup</a:t>
            </a:r>
            <a:r>
              <a:rPr lang="en-US" sz="1400" dirty="0">
                <a:latin typeface="Times New Roman" pitchFamily="18" charset="0"/>
                <a:cs typeface="Times New Roman" pitchFamily="18" charset="0"/>
              </a:rPr>
              <a:t> CHAR (10));</a:t>
            </a:r>
          </a:p>
          <a:p>
            <a:endParaRPr lang="en-US" sz="1400" dirty="0">
              <a:latin typeface="Times New Roman" pitchFamily="18" charset="0"/>
              <a:cs typeface="Times New Roman" pitchFamily="18" charset="0"/>
            </a:endParaRPr>
          </a:p>
          <a:p>
            <a:r>
              <a:rPr lang="en-US" sz="1400" dirty="0">
                <a:latin typeface="Times New Roman" pitchFamily="18" charset="0"/>
                <a:cs typeface="Times New Roman" pitchFamily="18" charset="0"/>
              </a:rPr>
              <a:t>CREATE TABLE Accounts(</a:t>
            </a:r>
          </a:p>
          <a:p>
            <a:r>
              <a:rPr lang="en-US" sz="1400" dirty="0" err="1">
                <a:latin typeface="Times New Roman" pitchFamily="18" charset="0"/>
                <a:cs typeface="Times New Roman" pitchFamily="18" charset="0"/>
              </a:rPr>
              <a:t>Acc_no</a:t>
            </a:r>
            <a:r>
              <a:rPr lang="en-US" sz="1400" dirty="0">
                <a:latin typeface="Times New Roman" pitchFamily="18" charset="0"/>
                <a:cs typeface="Times New Roman" pitchFamily="18" charset="0"/>
              </a:rPr>
              <a:t> INT NOT NULL PRIMARY KEY,</a:t>
            </a:r>
          </a:p>
          <a:p>
            <a:r>
              <a:rPr lang="en-US" sz="1400" dirty="0" err="1">
                <a:latin typeface="Times New Roman" pitchFamily="18" charset="0"/>
                <a:cs typeface="Times New Roman" pitchFamily="18" charset="0"/>
              </a:rPr>
              <a:t>Branch_no</a:t>
            </a:r>
            <a:r>
              <a:rPr lang="en-US" sz="1400" dirty="0">
                <a:latin typeface="Times New Roman" pitchFamily="18" charset="0"/>
                <a:cs typeface="Times New Roman" pitchFamily="18" charset="0"/>
              </a:rPr>
              <a:t> INT NOT NULL,</a:t>
            </a:r>
          </a:p>
          <a:p>
            <a:r>
              <a:rPr lang="en-US" sz="1400" dirty="0" err="1">
                <a:latin typeface="Times New Roman" pitchFamily="18" charset="0"/>
                <a:cs typeface="Times New Roman" pitchFamily="18" charset="0"/>
              </a:rPr>
              <a:t>Cust_id</a:t>
            </a:r>
            <a:r>
              <a:rPr lang="en-US" sz="1400" dirty="0">
                <a:latin typeface="Times New Roman" pitchFamily="18" charset="0"/>
                <a:cs typeface="Times New Roman" pitchFamily="18" charset="0"/>
              </a:rPr>
              <a:t> INT NOT NULL,</a:t>
            </a:r>
          </a:p>
          <a:p>
            <a:r>
              <a:rPr lang="en-US" sz="1400" dirty="0" err="1">
                <a:latin typeface="Times New Roman" pitchFamily="18" charset="0"/>
                <a:cs typeface="Times New Roman" pitchFamily="18" charset="0"/>
              </a:rPr>
              <a:t>AccType</a:t>
            </a:r>
            <a:r>
              <a:rPr lang="en-US" sz="1400" dirty="0">
                <a:latin typeface="Times New Roman" pitchFamily="18" charset="0"/>
                <a:cs typeface="Times New Roman" pitchFamily="18" charset="0"/>
              </a:rPr>
              <a:t> CHAR (10),</a:t>
            </a:r>
          </a:p>
          <a:p>
            <a:r>
              <a:rPr lang="en-US" sz="1400" dirty="0" err="1">
                <a:latin typeface="Times New Roman" pitchFamily="18" charset="0"/>
                <a:cs typeface="Times New Roman" pitchFamily="18" charset="0"/>
              </a:rPr>
              <a:t>OpnDT</a:t>
            </a:r>
            <a:r>
              <a:rPr lang="en-US" sz="1400" dirty="0">
                <a:latin typeface="Times New Roman" pitchFamily="18" charset="0"/>
                <a:cs typeface="Times New Roman" pitchFamily="18" charset="0"/>
              </a:rPr>
              <a:t> DATE,</a:t>
            </a:r>
          </a:p>
          <a:p>
            <a:r>
              <a:rPr lang="en-US" sz="1400" dirty="0" err="1">
                <a:latin typeface="Times New Roman" pitchFamily="18" charset="0"/>
                <a:cs typeface="Times New Roman" pitchFamily="18" charset="0"/>
              </a:rPr>
              <a:t>CurBal</a:t>
            </a:r>
            <a:r>
              <a:rPr lang="en-US" sz="1400" dirty="0">
                <a:latin typeface="Times New Roman" pitchFamily="18" charset="0"/>
                <a:cs typeface="Times New Roman" pitchFamily="18" charset="0"/>
              </a:rPr>
              <a:t> INT,</a:t>
            </a:r>
          </a:p>
          <a:p>
            <a:r>
              <a:rPr lang="en-US" sz="1400" dirty="0" err="1">
                <a:latin typeface="Times New Roman" pitchFamily="18" charset="0"/>
                <a:cs typeface="Times New Roman" pitchFamily="18" charset="0"/>
              </a:rPr>
              <a:t>AccStatus</a:t>
            </a:r>
            <a:r>
              <a:rPr lang="en-US" sz="1400" dirty="0">
                <a:latin typeface="Times New Roman" pitchFamily="18" charset="0"/>
                <a:cs typeface="Times New Roman" pitchFamily="18" charset="0"/>
              </a:rPr>
              <a:t> CHAR (10));</a:t>
            </a:r>
          </a:p>
          <a:p>
            <a:endParaRPr lang="en-US" sz="1400" dirty="0">
              <a:latin typeface="Times New Roman" pitchFamily="18" charset="0"/>
              <a:cs typeface="Times New Roman" pitchFamily="18" charset="0"/>
            </a:endParaRPr>
          </a:p>
          <a:p>
            <a:r>
              <a:rPr lang="en-US" sz="1400" dirty="0">
                <a:latin typeface="Times New Roman" pitchFamily="18" charset="0"/>
                <a:cs typeface="Times New Roman" pitchFamily="18" charset="0"/>
              </a:rPr>
              <a:t>ALTER TABLE Accounts ADD FOREIGN KEY (</a:t>
            </a:r>
            <a:r>
              <a:rPr lang="en-US" sz="1400" dirty="0" err="1">
                <a:latin typeface="Times New Roman" pitchFamily="18" charset="0"/>
                <a:cs typeface="Times New Roman" pitchFamily="18" charset="0"/>
              </a:rPr>
              <a:t>Cust_id</a:t>
            </a:r>
            <a:r>
              <a:rPr lang="en-US" sz="1400" dirty="0">
                <a:latin typeface="Times New Roman" pitchFamily="18" charset="0"/>
                <a:cs typeface="Times New Roman" pitchFamily="18" charset="0"/>
              </a:rPr>
              <a:t>) </a:t>
            </a:r>
          </a:p>
          <a:p>
            <a:r>
              <a:rPr lang="en-US" sz="1400" dirty="0">
                <a:latin typeface="Times New Roman" pitchFamily="18" charset="0"/>
                <a:cs typeface="Times New Roman" pitchFamily="18" charset="0"/>
              </a:rPr>
              <a:t>REFERENCES Customers(</a:t>
            </a:r>
            <a:r>
              <a:rPr lang="en-US" sz="1400" dirty="0" err="1">
                <a:latin typeface="Times New Roman" pitchFamily="18" charset="0"/>
                <a:cs typeface="Times New Roman" pitchFamily="18" charset="0"/>
              </a:rPr>
              <a:t>Cust_id</a:t>
            </a:r>
            <a:r>
              <a:rPr lang="en-US" sz="1400" dirty="0">
                <a:latin typeface="Times New Roman" pitchFamily="18" charset="0"/>
                <a:cs typeface="Times New Roman" pitchFamily="18" charset="0"/>
              </a:rPr>
              <a:t>);</a:t>
            </a:r>
          </a:p>
          <a:p>
            <a:r>
              <a:rPr lang="en-US" sz="1400" dirty="0">
                <a:latin typeface="Times New Roman" pitchFamily="18" charset="0"/>
                <a:cs typeface="Times New Roman" pitchFamily="18" charset="0"/>
              </a:rPr>
              <a:t>ALTER TABLE Accounts ADD FOREIGN KEY (</a:t>
            </a:r>
            <a:r>
              <a:rPr lang="en-US" sz="1400" dirty="0" err="1">
                <a:latin typeface="Times New Roman" pitchFamily="18" charset="0"/>
                <a:cs typeface="Times New Roman" pitchFamily="18" charset="0"/>
              </a:rPr>
              <a:t>Branch_no</a:t>
            </a:r>
            <a:r>
              <a:rPr lang="en-US" sz="1400" dirty="0">
                <a:latin typeface="Times New Roman" pitchFamily="18" charset="0"/>
                <a:cs typeface="Times New Roman" pitchFamily="18" charset="0"/>
              </a:rPr>
              <a:t>) </a:t>
            </a:r>
          </a:p>
          <a:p>
            <a:r>
              <a:rPr lang="en-US" sz="1400" dirty="0">
                <a:latin typeface="Times New Roman" pitchFamily="18" charset="0"/>
                <a:cs typeface="Times New Roman" pitchFamily="18" charset="0"/>
              </a:rPr>
              <a:t>REFERENCES Branch(</a:t>
            </a:r>
            <a:r>
              <a:rPr lang="en-US" sz="1400" dirty="0" err="1">
                <a:latin typeface="Times New Roman" pitchFamily="18" charset="0"/>
                <a:cs typeface="Times New Roman" pitchFamily="18" charset="0"/>
              </a:rPr>
              <a:t>Branch_no</a:t>
            </a:r>
            <a:r>
              <a:rPr lang="en-US" sz="1400" dirty="0">
                <a:latin typeface="Times New Roman" pitchFamily="18" charset="0"/>
                <a:cs typeface="Times New Roman" pitchFamily="18" charset="0"/>
              </a:rPr>
              <a:t>);</a:t>
            </a:r>
          </a:p>
        </p:txBody>
      </p:sp>
    </p:spTree>
    <p:extLst>
      <p:ext uri="{BB962C8B-B14F-4D97-AF65-F5344CB8AC3E}">
        <p14:creationId xmlns:p14="http://schemas.microsoft.com/office/powerpoint/2010/main" xmlns="" val="484701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1C505B-ABF1-1736-27B6-1C6C7FB021D0}"/>
              </a:ext>
            </a:extLst>
          </p:cNvPr>
          <p:cNvSpPr>
            <a:spLocks noGrp="1"/>
          </p:cNvSpPr>
          <p:nvPr>
            <p:ph type="title"/>
          </p:nvPr>
        </p:nvSpPr>
        <p:spPr/>
        <p:txBody>
          <a:bodyPr/>
          <a:lstStyle/>
          <a:p>
            <a:r>
              <a:rPr lang="en-US" sz="2800" dirty="0">
                <a:latin typeface="Times New Roman" pitchFamily="18" charset="0"/>
                <a:cs typeface="Times New Roman" pitchFamily="18" charset="0"/>
              </a:rPr>
              <a:t>Output:</a:t>
            </a:r>
            <a:endParaRPr lang="en-US" dirty="0">
              <a:latin typeface="Times New Roman" pitchFamily="18" charset="0"/>
              <a:cs typeface="Times New Roman" pitchFamily="18" charset="0"/>
            </a:endParaRPr>
          </a:p>
        </p:txBody>
      </p:sp>
      <p:pic>
        <p:nvPicPr>
          <p:cNvPr id="4" name="Content Placeholder 3">
            <a:extLst>
              <a:ext uri="{FF2B5EF4-FFF2-40B4-BE49-F238E27FC236}">
                <a16:creationId xmlns:a16="http://schemas.microsoft.com/office/drawing/2014/main" xmlns="" id="{D98B202B-0119-1482-E9DA-1056E864602D}"/>
              </a:ext>
            </a:extLst>
          </p:cNvPr>
          <p:cNvPicPr>
            <a:picLocks noGrp="1" noChangeAspect="1"/>
          </p:cNvPicPr>
          <p:nvPr>
            <p:ph idx="1"/>
          </p:nvPr>
        </p:nvPicPr>
        <p:blipFill>
          <a:blip r:embed="rId2" cstate="print"/>
          <a:stretch>
            <a:fillRect/>
          </a:stretch>
        </p:blipFill>
        <p:spPr>
          <a:xfrm>
            <a:off x="1371600" y="1533484"/>
            <a:ext cx="9601200" cy="2648032"/>
          </a:xfrm>
          <a:prstGeom prst="rect">
            <a:avLst/>
          </a:prstGeom>
        </p:spPr>
      </p:pic>
    </p:spTree>
    <p:extLst>
      <p:ext uri="{BB962C8B-B14F-4D97-AF65-F5344CB8AC3E}">
        <p14:creationId xmlns:p14="http://schemas.microsoft.com/office/powerpoint/2010/main" xmlns="" val="13133919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0FA4A7-5768-CBFC-000F-0D1559D8622D}"/>
              </a:ext>
            </a:extLst>
          </p:cNvPr>
          <p:cNvSpPr>
            <a:spLocks noGrp="1"/>
          </p:cNvSpPr>
          <p:nvPr>
            <p:ph type="title"/>
          </p:nvPr>
        </p:nvSpPr>
        <p:spPr>
          <a:xfrm>
            <a:off x="850392" y="320040"/>
            <a:ext cx="10122408" cy="1005840"/>
          </a:xfrm>
        </p:spPr>
        <p:txBody>
          <a:bodyPr>
            <a:normAutofit/>
          </a:bodyPr>
          <a:lstStyle/>
          <a:p>
            <a:r>
              <a:rPr lang="en-US" sz="1800" b="1" dirty="0">
                <a:latin typeface="Times New Roman" pitchFamily="18" charset="0"/>
                <a:cs typeface="Times New Roman" pitchFamily="18" charset="0"/>
              </a:rPr>
              <a:t>CODE BREAKDOWN:</a:t>
            </a:r>
            <a:br>
              <a:rPr lang="en-US" sz="1800" b="1" dirty="0">
                <a:latin typeface="Times New Roman" pitchFamily="18" charset="0"/>
                <a:cs typeface="Times New Roman" pitchFamily="18" charset="0"/>
              </a:rPr>
            </a:br>
            <a:r>
              <a:rPr lang="en-US" sz="1800" b="1" dirty="0">
                <a:latin typeface="Times New Roman" pitchFamily="18" charset="0"/>
                <a:cs typeface="Times New Roman" pitchFamily="18" charset="0"/>
              </a:rPr>
              <a:t/>
            </a:r>
            <a:br>
              <a:rPr lang="en-US" sz="1800" b="1" dirty="0">
                <a:latin typeface="Times New Roman" pitchFamily="18" charset="0"/>
                <a:cs typeface="Times New Roman" pitchFamily="18" charset="0"/>
              </a:rPr>
            </a:br>
            <a:endParaRPr lang="en-US" sz="18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3ADBC849-4AE4-1280-A732-ED60FDE8806D}"/>
              </a:ext>
            </a:extLst>
          </p:cNvPr>
          <p:cNvSpPr>
            <a:spLocks noGrp="1"/>
          </p:cNvSpPr>
          <p:nvPr>
            <p:ph idx="1"/>
          </p:nvPr>
        </p:nvSpPr>
        <p:spPr>
          <a:xfrm>
            <a:off x="960120" y="795528"/>
            <a:ext cx="10012680" cy="5071872"/>
          </a:xfrm>
        </p:spPr>
        <p:txBody>
          <a:bodyPr>
            <a:normAutofit fontScale="32500" lnSpcReduction="20000"/>
          </a:bodyPr>
          <a:lstStyle/>
          <a:p>
            <a:pPr marL="0" indent="0">
              <a:buNone/>
            </a:pPr>
            <a:r>
              <a:rPr lang="en-US" sz="5600" dirty="0">
                <a:latin typeface="Times New Roman" pitchFamily="18" charset="0"/>
                <a:cs typeface="Times New Roman" pitchFamily="18" charset="0"/>
              </a:rPr>
              <a:t>Creating a database with the name Bank  and </a:t>
            </a:r>
          </a:p>
          <a:p>
            <a:pPr marL="0" indent="0">
              <a:buNone/>
            </a:pPr>
            <a:r>
              <a:rPr lang="en-US" sz="5600" dirty="0">
                <a:latin typeface="Times New Roman" pitchFamily="18" charset="0"/>
                <a:cs typeface="Times New Roman" pitchFamily="18" charset="0"/>
              </a:rPr>
              <a:t>creating a schema with the above constraints which are </a:t>
            </a:r>
          </a:p>
          <a:p>
            <a:pPr marL="0" indent="0">
              <a:buNone/>
            </a:pPr>
            <a:r>
              <a:rPr lang="en-US" sz="5600" dirty="0">
                <a:latin typeface="Times New Roman" pitchFamily="18" charset="0"/>
                <a:cs typeface="Times New Roman" pitchFamily="18" charset="0"/>
              </a:rPr>
              <a:t>Table  name: Branch with Int datatype for </a:t>
            </a:r>
            <a:r>
              <a:rPr lang="en-US" sz="5600" dirty="0" err="1">
                <a:latin typeface="Times New Roman" pitchFamily="18" charset="0"/>
                <a:cs typeface="Times New Roman" pitchFamily="18" charset="0"/>
              </a:rPr>
              <a:t>branch_no</a:t>
            </a:r>
            <a:r>
              <a:rPr lang="en-US" sz="5600" dirty="0">
                <a:latin typeface="Times New Roman" pitchFamily="18" charset="0"/>
                <a:cs typeface="Times New Roman" pitchFamily="18" charset="0"/>
              </a:rPr>
              <a:t> column , char(string) datatype for Name column</a:t>
            </a:r>
          </a:p>
          <a:p>
            <a:pPr marL="0" indent="0">
              <a:buNone/>
            </a:pPr>
            <a:r>
              <a:rPr lang="en-US" sz="5600" dirty="0">
                <a:latin typeface="Times New Roman" pitchFamily="18" charset="0"/>
                <a:cs typeface="Times New Roman" pitchFamily="18" charset="0"/>
              </a:rPr>
              <a:t>Table name: Customer with int datatype for </a:t>
            </a:r>
            <a:r>
              <a:rPr lang="en-US" sz="5600" dirty="0" err="1">
                <a:latin typeface="Times New Roman" pitchFamily="18" charset="0"/>
                <a:cs typeface="Times New Roman" pitchFamily="18" charset="0"/>
              </a:rPr>
              <a:t>custid</a:t>
            </a:r>
            <a:r>
              <a:rPr lang="en-US" sz="5600" dirty="0">
                <a:latin typeface="Times New Roman" pitchFamily="18" charset="0"/>
                <a:cs typeface="Times New Roman" pitchFamily="18" charset="0"/>
              </a:rPr>
              <a:t> column , </a:t>
            </a:r>
            <a:r>
              <a:rPr lang="en-US" sz="5600" dirty="0" err="1">
                <a:latin typeface="Times New Roman" pitchFamily="18" charset="0"/>
                <a:cs typeface="Times New Roman" pitchFamily="18" charset="0"/>
              </a:rPr>
              <a:t>fname,lname,mname</a:t>
            </a:r>
            <a:r>
              <a:rPr lang="en-US" sz="5600" dirty="0">
                <a:latin typeface="Times New Roman" pitchFamily="18" charset="0"/>
                <a:cs typeface="Times New Roman" pitchFamily="18" charset="0"/>
              </a:rPr>
              <a:t> with char datatype</a:t>
            </a:r>
          </a:p>
          <a:p>
            <a:pPr marL="0" indent="0">
              <a:buNone/>
            </a:pPr>
            <a:r>
              <a:rPr lang="en-US" sz="5600" dirty="0">
                <a:latin typeface="Times New Roman" pitchFamily="18" charset="0"/>
                <a:cs typeface="Times New Roman" pitchFamily="18" charset="0"/>
              </a:rPr>
              <a:t>city with char datatype , dob with date datatype and </a:t>
            </a:r>
            <a:r>
              <a:rPr lang="en-US" sz="5600" dirty="0" err="1">
                <a:latin typeface="Times New Roman" pitchFamily="18" charset="0"/>
                <a:cs typeface="Times New Roman" pitchFamily="18" charset="0"/>
              </a:rPr>
              <a:t>occup</a:t>
            </a:r>
            <a:r>
              <a:rPr lang="en-US" sz="5600" dirty="0">
                <a:latin typeface="Times New Roman" pitchFamily="18" charset="0"/>
                <a:cs typeface="Times New Roman" pitchFamily="18" charset="0"/>
              </a:rPr>
              <a:t> with char datatype</a:t>
            </a:r>
          </a:p>
          <a:p>
            <a:pPr marL="0" indent="0">
              <a:buNone/>
            </a:pPr>
            <a:r>
              <a:rPr lang="en-US" sz="5600" dirty="0">
                <a:latin typeface="Times New Roman" pitchFamily="18" charset="0"/>
                <a:cs typeface="Times New Roman" pitchFamily="18" charset="0"/>
              </a:rPr>
              <a:t>Table name: Employees with </a:t>
            </a:r>
            <a:r>
              <a:rPr lang="en-US" sz="5600" dirty="0" err="1">
                <a:latin typeface="Times New Roman" pitchFamily="18" charset="0"/>
                <a:cs typeface="Times New Roman" pitchFamily="18" charset="0"/>
              </a:rPr>
              <a:t>emp_no</a:t>
            </a:r>
            <a:r>
              <a:rPr lang="en-US" sz="5600" dirty="0">
                <a:latin typeface="Times New Roman" pitchFamily="18" charset="0"/>
                <a:cs typeface="Times New Roman" pitchFamily="18" charset="0"/>
              </a:rPr>
              <a:t> for employee number with int datatype and as a primary key ,</a:t>
            </a:r>
          </a:p>
          <a:p>
            <a:pPr marL="0" indent="0">
              <a:buNone/>
            </a:pPr>
            <a:r>
              <a:rPr lang="en-US" sz="5600" dirty="0" err="1">
                <a:latin typeface="Times New Roman" pitchFamily="18" charset="0"/>
                <a:cs typeface="Times New Roman" pitchFamily="18" charset="0"/>
              </a:rPr>
              <a:t>branch_no</a:t>
            </a:r>
            <a:r>
              <a:rPr lang="en-US" sz="5600" dirty="0">
                <a:latin typeface="Times New Roman" pitchFamily="18" charset="0"/>
                <a:cs typeface="Times New Roman" pitchFamily="18" charset="0"/>
              </a:rPr>
              <a:t> with int datatype, </a:t>
            </a:r>
            <a:r>
              <a:rPr lang="en-US" sz="5600" dirty="0" err="1">
                <a:latin typeface="Times New Roman" pitchFamily="18" charset="0"/>
                <a:cs typeface="Times New Roman" pitchFamily="18" charset="0"/>
              </a:rPr>
              <a:t>fname</a:t>
            </a:r>
            <a:r>
              <a:rPr lang="en-US" sz="5600" dirty="0">
                <a:latin typeface="Times New Roman" pitchFamily="18" charset="0"/>
                <a:cs typeface="Times New Roman" pitchFamily="18" charset="0"/>
              </a:rPr>
              <a:t>, </a:t>
            </a:r>
            <a:r>
              <a:rPr lang="en-US" sz="5600" dirty="0" err="1">
                <a:latin typeface="Times New Roman" pitchFamily="18" charset="0"/>
                <a:cs typeface="Times New Roman" pitchFamily="18" charset="0"/>
              </a:rPr>
              <a:t>mname</a:t>
            </a:r>
            <a:r>
              <a:rPr lang="en-US" sz="5600" dirty="0">
                <a:latin typeface="Times New Roman" pitchFamily="18" charset="0"/>
                <a:cs typeface="Times New Roman" pitchFamily="18" charset="0"/>
              </a:rPr>
              <a:t>, </a:t>
            </a:r>
            <a:r>
              <a:rPr lang="en-US" sz="5600" dirty="0" err="1">
                <a:latin typeface="Times New Roman" pitchFamily="18" charset="0"/>
                <a:cs typeface="Times New Roman" pitchFamily="18" charset="0"/>
              </a:rPr>
              <a:t>lname</a:t>
            </a:r>
            <a:r>
              <a:rPr lang="en-US" sz="5600" dirty="0">
                <a:latin typeface="Times New Roman" pitchFamily="18" charset="0"/>
                <a:cs typeface="Times New Roman" pitchFamily="18" charset="0"/>
              </a:rPr>
              <a:t> (first name, middle name , last name) with char datatype</a:t>
            </a:r>
          </a:p>
          <a:p>
            <a:pPr marL="0" indent="0">
              <a:buNone/>
            </a:pPr>
            <a:r>
              <a:rPr lang="en-US" sz="5600" dirty="0">
                <a:latin typeface="Times New Roman" pitchFamily="18" charset="0"/>
                <a:cs typeface="Times New Roman" pitchFamily="18" charset="0"/>
              </a:rPr>
              <a:t>dept and </a:t>
            </a:r>
            <a:r>
              <a:rPr lang="en-US" sz="5600" dirty="0" err="1">
                <a:latin typeface="Times New Roman" pitchFamily="18" charset="0"/>
                <a:cs typeface="Times New Roman" pitchFamily="18" charset="0"/>
              </a:rPr>
              <a:t>desig</a:t>
            </a:r>
            <a:r>
              <a:rPr lang="en-US" sz="5600" dirty="0">
                <a:latin typeface="Times New Roman" pitchFamily="18" charset="0"/>
                <a:cs typeface="Times New Roman" pitchFamily="18" charset="0"/>
              </a:rPr>
              <a:t> with char datatype , </a:t>
            </a:r>
            <a:r>
              <a:rPr lang="en-US" sz="5600" dirty="0" err="1">
                <a:latin typeface="Times New Roman" pitchFamily="18" charset="0"/>
                <a:cs typeface="Times New Roman" pitchFamily="18" charset="0"/>
              </a:rPr>
              <a:t>mngr_no</a:t>
            </a:r>
            <a:r>
              <a:rPr lang="en-US" sz="5600" dirty="0">
                <a:latin typeface="Times New Roman" pitchFamily="18" charset="0"/>
                <a:cs typeface="Times New Roman" pitchFamily="18" charset="0"/>
              </a:rPr>
              <a:t> with int datatype</a:t>
            </a:r>
          </a:p>
          <a:p>
            <a:pPr marL="0" indent="0">
              <a:buNone/>
            </a:pPr>
            <a:r>
              <a:rPr lang="en-US" sz="5600" dirty="0">
                <a:latin typeface="Times New Roman" pitchFamily="18" charset="0"/>
                <a:cs typeface="Times New Roman" pitchFamily="18" charset="0"/>
              </a:rPr>
              <a:t>Table name : Accounts with </a:t>
            </a:r>
            <a:r>
              <a:rPr lang="en-US" sz="5600" dirty="0" err="1">
                <a:latin typeface="Times New Roman" pitchFamily="18" charset="0"/>
                <a:cs typeface="Times New Roman" pitchFamily="18" charset="0"/>
              </a:rPr>
              <a:t>acc_no</a:t>
            </a:r>
            <a:r>
              <a:rPr lang="en-US" sz="5600" dirty="0">
                <a:latin typeface="Times New Roman" pitchFamily="18" charset="0"/>
                <a:cs typeface="Times New Roman" pitchFamily="18" charset="0"/>
              </a:rPr>
              <a:t> as column name with int datatype , </a:t>
            </a:r>
            <a:r>
              <a:rPr lang="en-US" sz="5600" dirty="0" err="1">
                <a:latin typeface="Times New Roman" pitchFamily="18" charset="0"/>
                <a:cs typeface="Times New Roman" pitchFamily="18" charset="0"/>
              </a:rPr>
              <a:t>branch_no</a:t>
            </a:r>
            <a:r>
              <a:rPr lang="en-US" sz="5600" dirty="0">
                <a:latin typeface="Times New Roman" pitchFamily="18" charset="0"/>
                <a:cs typeface="Times New Roman" pitchFamily="18" charset="0"/>
              </a:rPr>
              <a:t> with int datatype,</a:t>
            </a:r>
          </a:p>
          <a:p>
            <a:pPr marL="0" indent="0">
              <a:buNone/>
            </a:pPr>
            <a:r>
              <a:rPr lang="en-US" sz="5600" dirty="0" err="1">
                <a:latin typeface="Times New Roman" pitchFamily="18" charset="0"/>
                <a:cs typeface="Times New Roman" pitchFamily="18" charset="0"/>
              </a:rPr>
              <a:t>cust_no</a:t>
            </a:r>
            <a:r>
              <a:rPr lang="en-US" sz="5600" dirty="0">
                <a:latin typeface="Times New Roman" pitchFamily="18" charset="0"/>
                <a:cs typeface="Times New Roman" pitchFamily="18" charset="0"/>
              </a:rPr>
              <a:t> with int datatype, </a:t>
            </a:r>
            <a:r>
              <a:rPr lang="en-US" sz="5600" dirty="0" err="1">
                <a:latin typeface="Times New Roman" pitchFamily="18" charset="0"/>
                <a:cs typeface="Times New Roman" pitchFamily="18" charset="0"/>
              </a:rPr>
              <a:t>Acc_type</a:t>
            </a:r>
            <a:r>
              <a:rPr lang="en-US" sz="5600" dirty="0">
                <a:latin typeface="Times New Roman" pitchFamily="18" charset="0"/>
                <a:cs typeface="Times New Roman" pitchFamily="18" charset="0"/>
              </a:rPr>
              <a:t> with CHAR datatype , </a:t>
            </a:r>
            <a:r>
              <a:rPr lang="en-US" sz="5600" dirty="0" err="1">
                <a:latin typeface="Times New Roman" pitchFamily="18" charset="0"/>
                <a:cs typeface="Times New Roman" pitchFamily="18" charset="0"/>
              </a:rPr>
              <a:t>OpnDT</a:t>
            </a:r>
            <a:r>
              <a:rPr lang="en-US" sz="5600" dirty="0">
                <a:latin typeface="Times New Roman" pitchFamily="18" charset="0"/>
                <a:cs typeface="Times New Roman" pitchFamily="18" charset="0"/>
              </a:rPr>
              <a:t> with DATE datatype , </a:t>
            </a:r>
            <a:r>
              <a:rPr lang="en-US" sz="5600" dirty="0" err="1">
                <a:latin typeface="Times New Roman" pitchFamily="18" charset="0"/>
                <a:cs typeface="Times New Roman" pitchFamily="18" charset="0"/>
              </a:rPr>
              <a:t>CurBal</a:t>
            </a:r>
            <a:r>
              <a:rPr lang="en-US" sz="5600" dirty="0">
                <a:latin typeface="Times New Roman" pitchFamily="18" charset="0"/>
                <a:cs typeface="Times New Roman" pitchFamily="18" charset="0"/>
              </a:rPr>
              <a:t> with  INT,</a:t>
            </a:r>
          </a:p>
          <a:p>
            <a:pPr marL="0" indent="0">
              <a:buNone/>
            </a:pPr>
            <a:r>
              <a:rPr lang="en-US" sz="5600" dirty="0" err="1">
                <a:latin typeface="Times New Roman" pitchFamily="18" charset="0"/>
                <a:cs typeface="Times New Roman" pitchFamily="18" charset="0"/>
              </a:rPr>
              <a:t>AccStatus</a:t>
            </a:r>
            <a:r>
              <a:rPr lang="en-US" sz="5600" dirty="0">
                <a:latin typeface="Times New Roman" pitchFamily="18" charset="0"/>
                <a:cs typeface="Times New Roman" pitchFamily="18" charset="0"/>
              </a:rPr>
              <a:t> with CHAR datatype</a:t>
            </a:r>
          </a:p>
          <a:p>
            <a:pPr marL="0" indent="0">
              <a:buNone/>
            </a:pPr>
            <a:r>
              <a:rPr lang="en-US" sz="5600" dirty="0">
                <a:latin typeface="Times New Roman" pitchFamily="18" charset="0"/>
                <a:cs typeface="Times New Roman" pitchFamily="18" charset="0"/>
              </a:rPr>
              <a:t>Employees and Branch has a foreign key linked to each other with </a:t>
            </a:r>
            <a:r>
              <a:rPr lang="en-US" sz="5600" dirty="0" err="1">
                <a:latin typeface="Times New Roman" pitchFamily="18" charset="0"/>
                <a:cs typeface="Times New Roman" pitchFamily="18" charset="0"/>
              </a:rPr>
              <a:t>branch_no</a:t>
            </a:r>
            <a:r>
              <a:rPr lang="en-US" sz="5600" dirty="0">
                <a:latin typeface="Times New Roman" pitchFamily="18" charset="0"/>
                <a:cs typeface="Times New Roman" pitchFamily="18" charset="0"/>
              </a:rPr>
              <a:t> being the foreign key</a:t>
            </a:r>
          </a:p>
          <a:p>
            <a:pPr marL="0" indent="0">
              <a:buNone/>
            </a:pPr>
            <a:r>
              <a:rPr lang="en-US" sz="5600" dirty="0">
                <a:latin typeface="Times New Roman" pitchFamily="18" charset="0"/>
                <a:cs typeface="Times New Roman" pitchFamily="18" charset="0"/>
              </a:rPr>
              <a:t>Link accounts table and customers table using foreign key </a:t>
            </a:r>
            <a:r>
              <a:rPr lang="en-US" sz="5600" dirty="0" err="1">
                <a:latin typeface="Times New Roman" pitchFamily="18" charset="0"/>
                <a:cs typeface="Times New Roman" pitchFamily="18" charset="0"/>
              </a:rPr>
              <a:t>Cust_no</a:t>
            </a:r>
            <a:r>
              <a:rPr lang="en-US" sz="5600" dirty="0">
                <a:latin typeface="Times New Roman" pitchFamily="18" charset="0"/>
                <a:cs typeface="Times New Roman" pitchFamily="18" charset="0"/>
              </a:rPr>
              <a:t> and </a:t>
            </a:r>
            <a:r>
              <a:rPr lang="en-US" sz="5600" dirty="0" err="1">
                <a:latin typeface="Times New Roman" pitchFamily="18" charset="0"/>
                <a:cs typeface="Times New Roman" pitchFamily="18" charset="0"/>
              </a:rPr>
              <a:t>branch_id</a:t>
            </a:r>
            <a:r>
              <a:rPr lang="en-US" sz="5600"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918220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A8835A-8355-0600-53A6-96AE0EFC2A74}"/>
              </a:ext>
            </a:extLst>
          </p:cNvPr>
          <p:cNvSpPr>
            <a:spLocks noGrp="1"/>
          </p:cNvSpPr>
          <p:nvPr>
            <p:ph type="title"/>
          </p:nvPr>
        </p:nvSpPr>
        <p:spPr>
          <a:xfrm>
            <a:off x="849086" y="320040"/>
            <a:ext cx="10123714" cy="493776"/>
          </a:xfrm>
        </p:spPr>
        <p:txBody>
          <a:bodyPr>
            <a:normAutofit/>
          </a:bodyPr>
          <a:lstStyle/>
          <a:p>
            <a:r>
              <a:rPr lang="en-US" sz="1800" b="1" dirty="0">
                <a:latin typeface="Times New Roman" pitchFamily="18" charset="0"/>
                <a:cs typeface="Times New Roman" pitchFamily="18" charset="0"/>
              </a:rPr>
              <a:t>QUESTION 2. Inserting Records into created tables</a:t>
            </a:r>
          </a:p>
        </p:txBody>
      </p:sp>
      <p:sp>
        <p:nvSpPr>
          <p:cNvPr id="3" name="Content Placeholder 2">
            <a:extLst>
              <a:ext uri="{FF2B5EF4-FFF2-40B4-BE49-F238E27FC236}">
                <a16:creationId xmlns:a16="http://schemas.microsoft.com/office/drawing/2014/main" xmlns="" id="{9474796E-0843-7065-9A99-C6D689D60305}"/>
              </a:ext>
            </a:extLst>
          </p:cNvPr>
          <p:cNvSpPr>
            <a:spLocks noGrp="1"/>
          </p:cNvSpPr>
          <p:nvPr>
            <p:ph idx="1"/>
          </p:nvPr>
        </p:nvSpPr>
        <p:spPr>
          <a:xfrm>
            <a:off x="849086" y="925286"/>
            <a:ext cx="10123714" cy="4942115"/>
          </a:xfrm>
        </p:spPr>
        <p:txBody>
          <a:bodyPr>
            <a:noAutofit/>
          </a:bodyPr>
          <a:lstStyle/>
          <a:p>
            <a:pPr>
              <a:buNone/>
            </a:pPr>
            <a:r>
              <a:rPr lang="en-US" sz="1400" dirty="0">
                <a:latin typeface="Times New Roman" pitchFamily="18" charset="0"/>
                <a:cs typeface="Times New Roman" pitchFamily="18" charset="0"/>
              </a:rPr>
              <a:t>INSERT INTO branch(</a:t>
            </a:r>
            <a:r>
              <a:rPr lang="en-US" sz="1400" dirty="0" err="1">
                <a:latin typeface="Times New Roman" pitchFamily="18" charset="0"/>
                <a:cs typeface="Times New Roman" pitchFamily="18" charset="0"/>
              </a:rPr>
              <a:t>Branch_no</a:t>
            </a:r>
            <a:r>
              <a:rPr lang="en-US" sz="1400" dirty="0">
                <a:latin typeface="Times New Roman" pitchFamily="18" charset="0"/>
                <a:cs typeface="Times New Roman" pitchFamily="18" charset="0"/>
              </a:rPr>
              <a:t>, Name)</a:t>
            </a:r>
          </a:p>
          <a:p>
            <a:pPr>
              <a:buNone/>
            </a:pPr>
            <a:r>
              <a:rPr lang="en-US" sz="1400" dirty="0">
                <a:latin typeface="Times New Roman" pitchFamily="18" charset="0"/>
                <a:cs typeface="Times New Roman" pitchFamily="18" charset="0"/>
              </a:rPr>
              <a:t>VALUES (1, 'Delhi'),</a:t>
            </a:r>
          </a:p>
          <a:p>
            <a:pPr>
              <a:buNone/>
            </a:pPr>
            <a:r>
              <a:rPr lang="en-US" sz="1400" dirty="0">
                <a:latin typeface="Times New Roman" pitchFamily="18" charset="0"/>
                <a:cs typeface="Times New Roman" pitchFamily="18" charset="0"/>
              </a:rPr>
              <a:t>	       (2, 'Mumbai');</a:t>
            </a:r>
          </a:p>
          <a:p>
            <a:pPr>
              <a:buNone/>
            </a:pPr>
            <a:r>
              <a:rPr lang="en-US" sz="1400" dirty="0">
                <a:latin typeface="Times New Roman" pitchFamily="18" charset="0"/>
                <a:cs typeface="Times New Roman" pitchFamily="18" charset="0"/>
              </a:rPr>
              <a:t>INSERT INTO Customers (</a:t>
            </a:r>
            <a:r>
              <a:rPr lang="en-US" sz="1400" dirty="0" err="1">
                <a:latin typeface="Times New Roman" pitchFamily="18" charset="0"/>
                <a:cs typeface="Times New Roman" pitchFamily="18" charset="0"/>
              </a:rPr>
              <a:t>cust_id</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fname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mname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lname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occup</a:t>
            </a:r>
            <a:r>
              <a:rPr lang="en-US" sz="1400" dirty="0">
                <a:latin typeface="Times New Roman" pitchFamily="18" charset="0"/>
                <a:cs typeface="Times New Roman" pitchFamily="18" charset="0"/>
              </a:rPr>
              <a:t>, dob)</a:t>
            </a:r>
          </a:p>
          <a:p>
            <a:pPr>
              <a:buNone/>
            </a:pPr>
            <a:r>
              <a:rPr lang="en-US" sz="1400" dirty="0">
                <a:latin typeface="Times New Roman" pitchFamily="18" charset="0"/>
                <a:cs typeface="Times New Roman" pitchFamily="18" charset="0"/>
              </a:rPr>
              <a:t>VALUES (1, '</a:t>
            </a:r>
            <a:r>
              <a:rPr lang="en-US" sz="1400" dirty="0" err="1">
                <a:latin typeface="Times New Roman" pitchFamily="18" charset="0"/>
                <a:cs typeface="Times New Roman" pitchFamily="18" charset="0"/>
              </a:rPr>
              <a:t>Ramesh</a:t>
            </a:r>
            <a:r>
              <a:rPr lang="en-US" sz="1400" dirty="0">
                <a:latin typeface="Times New Roman" pitchFamily="18" charset="0"/>
                <a:cs typeface="Times New Roman" pitchFamily="18" charset="0"/>
              </a:rPr>
              <a:t>', 'Chandra', 'Sharma', 'Service', '1976-12-06'),</a:t>
            </a:r>
          </a:p>
          <a:p>
            <a:pPr>
              <a:buNone/>
            </a:pPr>
            <a:r>
              <a:rPr lang="en-US" sz="1400" dirty="0">
                <a:latin typeface="Times New Roman" pitchFamily="18" charset="0"/>
                <a:cs typeface="Times New Roman" pitchFamily="18" charset="0"/>
              </a:rPr>
              <a:t>               (2, '</a:t>
            </a:r>
            <a:r>
              <a:rPr lang="en-US" sz="1400" dirty="0" err="1">
                <a:latin typeface="Times New Roman" pitchFamily="18" charset="0"/>
                <a:cs typeface="Times New Roman" pitchFamily="18" charset="0"/>
              </a:rPr>
              <a:t>Avinash</a:t>
            </a:r>
            <a:r>
              <a:rPr lang="en-US" sz="1400" dirty="0">
                <a:latin typeface="Times New Roman" pitchFamily="18" charset="0"/>
                <a:cs typeface="Times New Roman" pitchFamily="18" charset="0"/>
              </a:rPr>
              <a:t>', 'Sunder', '</a:t>
            </a:r>
            <a:r>
              <a:rPr lang="en-US" sz="1400" dirty="0" err="1">
                <a:latin typeface="Times New Roman" pitchFamily="18" charset="0"/>
                <a:cs typeface="Times New Roman" pitchFamily="18" charset="0"/>
              </a:rPr>
              <a:t>Minha</a:t>
            </a:r>
            <a:r>
              <a:rPr lang="en-US" sz="1400" dirty="0">
                <a:latin typeface="Times New Roman" pitchFamily="18" charset="0"/>
                <a:cs typeface="Times New Roman" pitchFamily="18" charset="0"/>
              </a:rPr>
              <a:t>', 'Business', '1974-10-16');</a:t>
            </a:r>
          </a:p>
          <a:p>
            <a:pPr>
              <a:buNone/>
            </a:pPr>
            <a:r>
              <a:rPr lang="en-US" sz="1400" dirty="0">
                <a:latin typeface="Times New Roman" pitchFamily="18" charset="0"/>
                <a:cs typeface="Times New Roman" pitchFamily="18" charset="0"/>
              </a:rPr>
              <a:t>INSERT INTO Accounts (</a:t>
            </a:r>
            <a:r>
              <a:rPr lang="en-US" sz="1400" dirty="0" err="1">
                <a:latin typeface="Times New Roman" pitchFamily="18" charset="0"/>
                <a:cs typeface="Times New Roman" pitchFamily="18" charset="0"/>
              </a:rPr>
              <a:t>acc_no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cust_id</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Branch_no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curbal</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opnDT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AccType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AccStatus</a:t>
            </a:r>
            <a:r>
              <a:rPr lang="en-US" sz="1400" dirty="0">
                <a:latin typeface="Times New Roman" pitchFamily="18" charset="0"/>
                <a:cs typeface="Times New Roman" pitchFamily="18" charset="0"/>
              </a:rPr>
              <a:t>)</a:t>
            </a:r>
          </a:p>
          <a:p>
            <a:pPr>
              <a:buNone/>
            </a:pPr>
            <a:r>
              <a:rPr lang="en-US" sz="1400" dirty="0">
                <a:latin typeface="Times New Roman" pitchFamily="18" charset="0"/>
                <a:cs typeface="Times New Roman" pitchFamily="18" charset="0"/>
              </a:rPr>
              <a:t>VALUES (1, 1, 1, 10000, '2012-12-15', 'Saving', 'Active'),</a:t>
            </a:r>
          </a:p>
          <a:p>
            <a:pPr>
              <a:buNone/>
            </a:pPr>
            <a:r>
              <a:rPr lang="en-US" sz="1400" dirty="0">
                <a:latin typeface="Times New Roman" pitchFamily="18" charset="0"/>
                <a:cs typeface="Times New Roman" pitchFamily="18" charset="0"/>
              </a:rPr>
              <a:t>               (2, 2, 2, 5000, '2012-06-12', 'Saving', 'Active');</a:t>
            </a:r>
          </a:p>
          <a:p>
            <a:pPr>
              <a:buNone/>
            </a:pPr>
            <a:r>
              <a:rPr lang="en-US" sz="1400" dirty="0">
                <a:latin typeface="Times New Roman" pitchFamily="18" charset="0"/>
                <a:cs typeface="Times New Roman" pitchFamily="18" charset="0"/>
              </a:rPr>
              <a:t>SELECT * FROM accounts;</a:t>
            </a:r>
          </a:p>
          <a:p>
            <a:pPr>
              <a:buNone/>
            </a:pPr>
            <a:r>
              <a:rPr lang="en-US" sz="1400" dirty="0">
                <a:latin typeface="Times New Roman" pitchFamily="18" charset="0"/>
                <a:cs typeface="Times New Roman" pitchFamily="18" charset="0"/>
              </a:rPr>
              <a:t>INSERT INTO Employees (</a:t>
            </a:r>
            <a:r>
              <a:rPr lang="en-US" sz="1400" dirty="0" err="1">
                <a:latin typeface="Times New Roman" pitchFamily="18" charset="0"/>
                <a:cs typeface="Times New Roman" pitchFamily="18" charset="0"/>
              </a:rPr>
              <a:t>Emp_no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Branch_no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Fname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Mname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Lname</a:t>
            </a:r>
            <a:r>
              <a:rPr lang="en-US" sz="1400" dirty="0">
                <a:latin typeface="Times New Roman" pitchFamily="18" charset="0"/>
                <a:cs typeface="Times New Roman" pitchFamily="18" charset="0"/>
              </a:rPr>
              <a:t>, Dept, </a:t>
            </a:r>
            <a:r>
              <a:rPr lang="en-US" sz="1400" dirty="0" err="1">
                <a:latin typeface="Times New Roman" pitchFamily="18" charset="0"/>
                <a:cs typeface="Times New Roman" pitchFamily="18" charset="0"/>
              </a:rPr>
              <a:t>Desig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Mngr_no</a:t>
            </a:r>
            <a:r>
              <a:rPr lang="en-US" sz="1400" dirty="0">
                <a:latin typeface="Times New Roman" pitchFamily="18" charset="0"/>
                <a:cs typeface="Times New Roman" pitchFamily="18" charset="0"/>
              </a:rPr>
              <a:t>)</a:t>
            </a:r>
          </a:p>
          <a:p>
            <a:pPr>
              <a:buNone/>
            </a:pPr>
            <a:r>
              <a:rPr lang="en-US" sz="1400" dirty="0">
                <a:latin typeface="Times New Roman" pitchFamily="18" charset="0"/>
                <a:cs typeface="Times New Roman" pitchFamily="18" charset="0"/>
              </a:rPr>
              <a:t>VALUES (1, 1, 'Mark', '</a:t>
            </a:r>
            <a:r>
              <a:rPr lang="en-US" sz="1400" dirty="0" err="1">
                <a:latin typeface="Times New Roman" pitchFamily="18" charset="0"/>
                <a:cs typeface="Times New Roman" pitchFamily="18" charset="0"/>
              </a:rPr>
              <a:t>steve</a:t>
            </a:r>
            <a:r>
              <a:rPr lang="en-US" sz="1400" dirty="0">
                <a:latin typeface="Times New Roman" pitchFamily="18" charset="0"/>
                <a:cs typeface="Times New Roman" pitchFamily="18" charset="0"/>
              </a:rPr>
              <a:t>', 'Lara', 'Account', 'Accountant', 2),</a:t>
            </a:r>
          </a:p>
          <a:p>
            <a:pPr>
              <a:buNone/>
            </a:pPr>
            <a:r>
              <a:rPr lang="en-US" sz="1400" dirty="0">
                <a:latin typeface="Times New Roman" pitchFamily="18" charset="0"/>
                <a:cs typeface="Times New Roman" pitchFamily="18" charset="0"/>
              </a:rPr>
              <a:t>               (2, 2, 'Bella', 'James', 'Ronald', 'Loan', 'Manager', 1);</a:t>
            </a:r>
          </a:p>
          <a:p>
            <a:pPr>
              <a:buNone/>
            </a:pPr>
            <a:endParaRPr lang="en-US" sz="1400" dirty="0">
              <a:latin typeface="Times New Roman" pitchFamily="18" charset="0"/>
              <a:cs typeface="Times New Roman" pitchFamily="18" charset="0"/>
            </a:endParaRPr>
          </a:p>
          <a:p>
            <a:pPr>
              <a:buNone/>
            </a:pPr>
            <a:r>
              <a:rPr lang="en-US" sz="1600" b="1" dirty="0">
                <a:latin typeface="Times New Roman" pitchFamily="18" charset="0"/>
                <a:cs typeface="Times New Roman" pitchFamily="18" charset="0"/>
              </a:rPr>
              <a:t>CODE BREAKDOWN:</a:t>
            </a:r>
          </a:p>
          <a:p>
            <a:pPr>
              <a:buNone/>
            </a:pPr>
            <a:r>
              <a:rPr lang="en-US" sz="1400" dirty="0">
                <a:latin typeface="Times New Roman" pitchFamily="18" charset="0"/>
                <a:cs typeface="Times New Roman" pitchFamily="18" charset="0"/>
              </a:rPr>
              <a:t> Adding values into the table using INSERT INTO , VALUES Keyword.</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30108246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C9CB41-3796-455D-5DCF-893FA75969FF}"/>
              </a:ext>
            </a:extLst>
          </p:cNvPr>
          <p:cNvSpPr>
            <a:spLocks noGrp="1"/>
          </p:cNvSpPr>
          <p:nvPr>
            <p:ph type="title"/>
          </p:nvPr>
        </p:nvSpPr>
        <p:spPr>
          <a:xfrm>
            <a:off x="772886" y="320040"/>
            <a:ext cx="10199914" cy="448056"/>
          </a:xfrm>
        </p:spPr>
        <p:txBody>
          <a:bodyPr>
            <a:normAutofit/>
          </a:bodyPr>
          <a:lstStyle/>
          <a:p>
            <a:r>
              <a:rPr lang="en-US" sz="1600" b="1" dirty="0">
                <a:latin typeface="Times New Roman" pitchFamily="18" charset="0"/>
                <a:cs typeface="Times New Roman" pitchFamily="18" charset="0"/>
              </a:rPr>
              <a:t>OUTPUT</a:t>
            </a:r>
            <a:r>
              <a:rPr lang="en-US" sz="1800" b="1" dirty="0">
                <a:latin typeface="Times New Roman" pitchFamily="18" charset="0"/>
                <a:cs typeface="Times New Roman" pitchFamily="18" charset="0"/>
              </a:rPr>
              <a:t>:</a:t>
            </a:r>
          </a:p>
        </p:txBody>
      </p:sp>
      <p:sp>
        <p:nvSpPr>
          <p:cNvPr id="3" name="Content Placeholder 2">
            <a:extLst>
              <a:ext uri="{FF2B5EF4-FFF2-40B4-BE49-F238E27FC236}">
                <a16:creationId xmlns:a16="http://schemas.microsoft.com/office/drawing/2014/main" xmlns="" id="{173E3322-26D8-D871-B2A1-C2662F1FD472}"/>
              </a:ext>
            </a:extLst>
          </p:cNvPr>
          <p:cNvSpPr>
            <a:spLocks noGrp="1"/>
          </p:cNvSpPr>
          <p:nvPr>
            <p:ph idx="1"/>
          </p:nvPr>
        </p:nvSpPr>
        <p:spPr>
          <a:xfrm>
            <a:off x="772886" y="914400"/>
            <a:ext cx="10199914" cy="4953000"/>
          </a:xfrm>
        </p:spPr>
        <p:txBody>
          <a:bodyPr/>
          <a:lstStyle/>
          <a:p>
            <a:pPr marL="0" indent="0">
              <a:buNone/>
            </a:pPr>
            <a:endParaRPr lang="en-US"/>
          </a:p>
          <a:p>
            <a:endParaRPr lang="en-US"/>
          </a:p>
          <a:p>
            <a:endParaRPr lang="en-US"/>
          </a:p>
        </p:txBody>
      </p:sp>
      <p:pic>
        <p:nvPicPr>
          <p:cNvPr id="6" name="Picture 5">
            <a:extLst>
              <a:ext uri="{FF2B5EF4-FFF2-40B4-BE49-F238E27FC236}">
                <a16:creationId xmlns:a16="http://schemas.microsoft.com/office/drawing/2014/main" xmlns="" id="{78BE05C8-8332-AA2C-7CB7-A3D5BDC7DC5A}"/>
              </a:ext>
            </a:extLst>
          </p:cNvPr>
          <p:cNvPicPr>
            <a:picLocks noChangeAspect="1"/>
          </p:cNvPicPr>
          <p:nvPr/>
        </p:nvPicPr>
        <p:blipFill>
          <a:blip r:embed="rId2" cstate="print"/>
          <a:stretch>
            <a:fillRect/>
          </a:stretch>
        </p:blipFill>
        <p:spPr>
          <a:xfrm>
            <a:off x="772886" y="990600"/>
            <a:ext cx="10549792" cy="2729025"/>
          </a:xfrm>
          <a:prstGeom prst="rect">
            <a:avLst/>
          </a:prstGeom>
        </p:spPr>
      </p:pic>
      <p:pic>
        <p:nvPicPr>
          <p:cNvPr id="7" name="Picture 6">
            <a:extLst>
              <a:ext uri="{FF2B5EF4-FFF2-40B4-BE49-F238E27FC236}">
                <a16:creationId xmlns:a16="http://schemas.microsoft.com/office/drawing/2014/main" xmlns="" id="{1FB05476-4ECD-C6E8-FB5D-20F3B263D465}"/>
              </a:ext>
            </a:extLst>
          </p:cNvPr>
          <p:cNvPicPr>
            <a:picLocks noChangeAspect="1"/>
          </p:cNvPicPr>
          <p:nvPr/>
        </p:nvPicPr>
        <p:blipFill>
          <a:blip r:embed="rId3" cstate="print"/>
          <a:stretch>
            <a:fillRect/>
          </a:stretch>
        </p:blipFill>
        <p:spPr>
          <a:xfrm>
            <a:off x="772886" y="3943074"/>
            <a:ext cx="10549792" cy="2713064"/>
          </a:xfrm>
          <a:prstGeom prst="rect">
            <a:avLst/>
          </a:prstGeom>
        </p:spPr>
      </p:pic>
    </p:spTree>
    <p:extLst>
      <p:ext uri="{BB962C8B-B14F-4D97-AF65-F5344CB8AC3E}">
        <p14:creationId xmlns:p14="http://schemas.microsoft.com/office/powerpoint/2010/main" xmlns="" val="12777842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781A6-4649-9BF0-A23E-021D181F1040}"/>
              </a:ext>
            </a:extLst>
          </p:cNvPr>
          <p:cNvSpPr>
            <a:spLocks noGrp="1"/>
          </p:cNvSpPr>
          <p:nvPr>
            <p:ph type="title"/>
          </p:nvPr>
        </p:nvSpPr>
        <p:spPr>
          <a:xfrm>
            <a:off x="857250" y="320039"/>
            <a:ext cx="10987088" cy="530353"/>
          </a:xfrm>
        </p:spPr>
        <p:txBody>
          <a:bodyPr>
            <a:normAutofit/>
          </a:bodyPr>
          <a:lstStyle/>
          <a:p>
            <a:r>
              <a:rPr lang="en-US" sz="1800" b="1" dirty="0">
                <a:latin typeface="Times New Roman" pitchFamily="18" charset="0"/>
                <a:cs typeface="Times New Roman" pitchFamily="18" charset="0"/>
              </a:rPr>
              <a:t>QUESTION 3: Select unique occupation from customer table</a:t>
            </a:r>
          </a:p>
        </p:txBody>
      </p:sp>
      <p:sp>
        <p:nvSpPr>
          <p:cNvPr id="3" name="Content Placeholder 2">
            <a:extLst>
              <a:ext uri="{FF2B5EF4-FFF2-40B4-BE49-F238E27FC236}">
                <a16:creationId xmlns:a16="http://schemas.microsoft.com/office/drawing/2014/main" xmlns="" id="{6E3949F7-EBAD-D46C-707F-137CF10CBFD1}"/>
              </a:ext>
            </a:extLst>
          </p:cNvPr>
          <p:cNvSpPr>
            <a:spLocks noGrp="1"/>
          </p:cNvSpPr>
          <p:nvPr>
            <p:ph idx="1"/>
          </p:nvPr>
        </p:nvSpPr>
        <p:spPr>
          <a:xfrm>
            <a:off x="947057" y="980728"/>
            <a:ext cx="10987088" cy="4896544"/>
          </a:xfrm>
        </p:spPr>
        <p:txBody>
          <a:bodyPr>
            <a:normAutofit/>
          </a:bodyPr>
          <a:lstStyle/>
          <a:p>
            <a:pPr>
              <a:buNone/>
            </a:pPr>
            <a:r>
              <a:rPr lang="en-US" sz="1600" b="1" dirty="0">
                <a:latin typeface="Times New Roman" pitchFamily="18" charset="0"/>
                <a:cs typeface="Times New Roman" pitchFamily="18" charset="0"/>
              </a:rPr>
              <a:t>ANSWER:</a:t>
            </a:r>
          </a:p>
          <a:p>
            <a:pPr marL="0" indent="0">
              <a:buNone/>
            </a:pPr>
            <a:r>
              <a:rPr lang="en-US" sz="1400" dirty="0">
                <a:latin typeface="Times New Roman" pitchFamily="18" charset="0"/>
                <a:cs typeface="Times New Roman" pitchFamily="18" charset="0"/>
              </a:rPr>
              <a:t>SELECT DISTINCT </a:t>
            </a:r>
            <a:r>
              <a:rPr lang="en-US" sz="1400" dirty="0" err="1">
                <a:latin typeface="Times New Roman" pitchFamily="18" charset="0"/>
                <a:cs typeface="Times New Roman" pitchFamily="18" charset="0"/>
              </a:rPr>
              <a:t>Occup</a:t>
            </a:r>
            <a:r>
              <a:rPr lang="en-US" sz="1400" dirty="0">
                <a:latin typeface="Times New Roman" pitchFamily="18" charset="0"/>
                <a:cs typeface="Times New Roman" pitchFamily="18" charset="0"/>
              </a:rPr>
              <a:t> FROM customers</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CODE BREAK DOWN:</a:t>
            </a:r>
          </a:p>
          <a:p>
            <a:pPr marL="0" indent="0">
              <a:buNone/>
            </a:pPr>
            <a:r>
              <a:rPr lang="en-US" sz="1400" dirty="0">
                <a:latin typeface="Times New Roman" pitchFamily="18" charset="0"/>
                <a:cs typeface="Times New Roman" pitchFamily="18" charset="0"/>
              </a:rPr>
              <a:t>For selecting unique occupation column values we can use the DISTINCT keyword </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a:p>
            <a:pPr marL="0" indent="0">
              <a:buNone/>
            </a:pPr>
            <a:endParaRPr lang="en-US" sz="1600" b="1" dirty="0" smtClean="0">
              <a:latin typeface="Times New Roman" pitchFamily="18" charset="0"/>
              <a:cs typeface="Times New Roman" pitchFamily="18" charset="0"/>
            </a:endParaRPr>
          </a:p>
          <a:p>
            <a:pPr marL="0" indent="0">
              <a:buNone/>
            </a:pPr>
            <a:endParaRPr lang="en-US" sz="1600" b="1" dirty="0" smtClean="0">
              <a:latin typeface="Times New Roman" pitchFamily="18" charset="0"/>
              <a:cs typeface="Times New Roman" pitchFamily="18" charset="0"/>
            </a:endParaRPr>
          </a:p>
          <a:p>
            <a:pPr marL="0" indent="0">
              <a:buNone/>
            </a:pPr>
            <a:r>
              <a:rPr lang="en-US" sz="1600" b="1" dirty="0" smtClean="0">
                <a:latin typeface="Times New Roman" pitchFamily="18" charset="0"/>
                <a:cs typeface="Times New Roman" pitchFamily="18" charset="0"/>
              </a:rPr>
              <a:t>OUTPUT</a:t>
            </a:r>
            <a:r>
              <a:rPr lang="en-US" sz="1600" b="1" dirty="0">
                <a:latin typeface="Times New Roman" pitchFamily="18" charset="0"/>
                <a:cs typeface="Times New Roman" pitchFamily="18" charset="0"/>
              </a:rPr>
              <a:t>:</a:t>
            </a:r>
          </a:p>
        </p:txBody>
      </p:sp>
      <p:pic>
        <p:nvPicPr>
          <p:cNvPr id="22529" name="Picture 1"/>
          <p:cNvPicPr>
            <a:picLocks noChangeAspect="1" noChangeArrowheads="1"/>
          </p:cNvPicPr>
          <p:nvPr/>
        </p:nvPicPr>
        <p:blipFill>
          <a:blip r:embed="rId2" cstate="print"/>
          <a:stretch>
            <a:fillRect/>
          </a:stretch>
        </p:blipFill>
        <p:spPr bwMode="auto">
          <a:xfrm>
            <a:off x="1271464" y="3573016"/>
            <a:ext cx="6002338" cy="1190625"/>
          </a:xfrm>
          <a:prstGeom prst="rect">
            <a:avLst/>
          </a:prstGeom>
          <a:noFill/>
          <a:ln w="9525">
            <a:noFill/>
            <a:miter lim="800000"/>
          </a:ln>
          <a:effectLst/>
        </p:spPr>
      </p:pic>
    </p:spTree>
    <p:extLst>
      <p:ext uri="{BB962C8B-B14F-4D97-AF65-F5344CB8AC3E}">
        <p14:creationId xmlns:p14="http://schemas.microsoft.com/office/powerpoint/2010/main" xmlns="" val="15753644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4DA0D3-7C7A-6243-AD86-DBE8817745C3}"/>
              </a:ext>
            </a:extLst>
          </p:cNvPr>
          <p:cNvSpPr>
            <a:spLocks noGrp="1"/>
          </p:cNvSpPr>
          <p:nvPr>
            <p:ph type="title"/>
          </p:nvPr>
        </p:nvSpPr>
        <p:spPr>
          <a:xfrm>
            <a:off x="849085" y="301752"/>
            <a:ext cx="11136085" cy="569105"/>
          </a:xfrm>
        </p:spPr>
        <p:txBody>
          <a:bodyPr>
            <a:normAutofit/>
          </a:bodyPr>
          <a:lstStyle/>
          <a:p>
            <a:r>
              <a:rPr lang="en-US" sz="1800" b="1" dirty="0">
                <a:latin typeface="Times New Roman" pitchFamily="18" charset="0"/>
                <a:cs typeface="Times New Roman" pitchFamily="18" charset="0"/>
              </a:rPr>
              <a:t>QUESTION 4:  Sort accounts according to current balance</a:t>
            </a:r>
          </a:p>
        </p:txBody>
      </p:sp>
      <p:sp>
        <p:nvSpPr>
          <p:cNvPr id="3" name="Content Placeholder 2">
            <a:extLst>
              <a:ext uri="{FF2B5EF4-FFF2-40B4-BE49-F238E27FC236}">
                <a16:creationId xmlns:a16="http://schemas.microsoft.com/office/drawing/2014/main" xmlns="" id="{B1E7DCB5-9343-B808-23E5-2FF85661D97C}"/>
              </a:ext>
            </a:extLst>
          </p:cNvPr>
          <p:cNvSpPr>
            <a:spLocks noGrp="1"/>
          </p:cNvSpPr>
          <p:nvPr>
            <p:ph idx="1"/>
          </p:nvPr>
        </p:nvSpPr>
        <p:spPr>
          <a:xfrm>
            <a:off x="849085" y="870857"/>
            <a:ext cx="11136085" cy="5704114"/>
          </a:xfrm>
        </p:spPr>
        <p:txBody>
          <a:bodyPr/>
          <a:lstStyle/>
          <a:p>
            <a:pPr marL="0" indent="0">
              <a:buNone/>
            </a:pPr>
            <a:r>
              <a:rPr lang="en-US" sz="1600" b="1" dirty="0">
                <a:latin typeface="Times New Roman" pitchFamily="18" charset="0"/>
                <a:cs typeface="Times New Roman" pitchFamily="18" charset="0"/>
              </a:rPr>
              <a:t>ANSWER: </a:t>
            </a:r>
          </a:p>
          <a:p>
            <a:pPr marL="0" indent="0">
              <a:buNone/>
            </a:pPr>
            <a:r>
              <a:rPr lang="en-US" sz="1600" dirty="0">
                <a:latin typeface="Times New Roman" pitchFamily="18" charset="0"/>
                <a:cs typeface="Times New Roman" pitchFamily="18" charset="0"/>
              </a:rPr>
              <a:t>SELECT </a:t>
            </a:r>
            <a:r>
              <a:rPr lang="en-US" sz="1600" dirty="0" err="1">
                <a:latin typeface="Times New Roman" pitchFamily="18" charset="0"/>
                <a:cs typeface="Times New Roman" pitchFamily="18" charset="0"/>
              </a:rPr>
              <a:t>Acc_no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CurBal</a:t>
            </a:r>
            <a:r>
              <a:rPr lang="en-US" sz="1600" dirty="0">
                <a:latin typeface="Times New Roman" pitchFamily="18" charset="0"/>
                <a:cs typeface="Times New Roman" pitchFamily="18" charset="0"/>
              </a:rPr>
              <a:t> FROM accounts</a:t>
            </a:r>
          </a:p>
          <a:p>
            <a:pPr marL="0" indent="0">
              <a:buNone/>
            </a:pPr>
            <a:r>
              <a:rPr lang="en-US" sz="1600" dirty="0">
                <a:latin typeface="Times New Roman" pitchFamily="18" charset="0"/>
                <a:cs typeface="Times New Roman" pitchFamily="18" charset="0"/>
              </a:rPr>
              <a:t>ORDER BY </a:t>
            </a:r>
            <a:r>
              <a:rPr lang="en-US" sz="1600" dirty="0" err="1">
                <a:latin typeface="Times New Roman" pitchFamily="18" charset="0"/>
                <a:cs typeface="Times New Roman" pitchFamily="18" charset="0"/>
              </a:rPr>
              <a:t>CurBal</a:t>
            </a:r>
            <a:r>
              <a:rPr lang="en-US" sz="1600" dirty="0">
                <a:latin typeface="Times New Roman" pitchFamily="18" charset="0"/>
                <a:cs typeface="Times New Roman" pitchFamily="18" charset="0"/>
              </a:rPr>
              <a:t>;</a:t>
            </a:r>
          </a:p>
          <a:p>
            <a:pPr marL="0" indent="0">
              <a:buNone/>
            </a:pPr>
            <a:endParaRPr lang="en-US" sz="14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For sorting accounts according to current balance we use ORDER BY keyword</a:t>
            </a:r>
          </a:p>
          <a:p>
            <a:pPr marL="0" indent="0">
              <a:buNone/>
            </a:pPr>
            <a:r>
              <a:rPr lang="en-US" sz="1600" dirty="0">
                <a:latin typeface="Times New Roman" pitchFamily="18" charset="0"/>
                <a:cs typeface="Times New Roman" pitchFamily="18" charset="0"/>
              </a:rPr>
              <a:t>Selecting Account number , customer id , current balance from accounts table and ordering the data by current balance.</a:t>
            </a:r>
          </a:p>
          <a:p>
            <a:pPr marL="0" indent="0">
              <a:buNone/>
            </a:pPr>
            <a:endParaRPr lang="en-US" sz="14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OUTPUT:</a:t>
            </a:r>
          </a:p>
        </p:txBody>
      </p:sp>
      <p:pic>
        <p:nvPicPr>
          <p:cNvPr id="21505" name="Picture 1"/>
          <p:cNvPicPr>
            <a:picLocks noChangeAspect="1" noChangeArrowheads="1"/>
          </p:cNvPicPr>
          <p:nvPr/>
        </p:nvPicPr>
        <p:blipFill>
          <a:blip r:embed="rId2" cstate="print"/>
          <a:stretch>
            <a:fillRect/>
          </a:stretch>
        </p:blipFill>
        <p:spPr bwMode="auto">
          <a:xfrm>
            <a:off x="958469" y="4471797"/>
            <a:ext cx="8002588" cy="1352550"/>
          </a:xfrm>
          <a:prstGeom prst="rect">
            <a:avLst/>
          </a:prstGeom>
          <a:noFill/>
          <a:ln w="9525">
            <a:noFill/>
            <a:miter lim="800000"/>
          </a:ln>
          <a:effectLst/>
        </p:spPr>
      </p:pic>
    </p:spTree>
    <p:extLst>
      <p:ext uri="{BB962C8B-B14F-4D97-AF65-F5344CB8AC3E}">
        <p14:creationId xmlns:p14="http://schemas.microsoft.com/office/powerpoint/2010/main" xmlns="" val="4129356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5460" y="659844"/>
            <a:ext cx="6176010" cy="689932"/>
          </a:xfrm>
          <a:prstGeom prst="rect">
            <a:avLst/>
          </a:prstGeom>
        </p:spPr>
        <p:txBody>
          <a:bodyPr vert="horz" wrap="square" lIns="0" tIns="12700" rIns="0" bIns="0" rtlCol="0">
            <a:spAutoFit/>
          </a:bodyPr>
          <a:lstStyle/>
          <a:p>
            <a:pPr marL="12700">
              <a:lnSpc>
                <a:spcPct val="100000"/>
              </a:lnSpc>
              <a:spcBef>
                <a:spcPts val="100"/>
              </a:spcBef>
            </a:pPr>
            <a:r>
              <a:rPr spc="-30" dirty="0" smtClean="0"/>
              <a:t> </a:t>
            </a:r>
            <a:r>
              <a:rPr sz="3600" b="1" spc="-5" dirty="0" smtClean="0">
                <a:latin typeface="Times New Roman" pitchFamily="18" charset="0"/>
                <a:cs typeface="Times New Roman" pitchFamily="18" charset="0"/>
              </a:rPr>
              <a:t>INTRODUCTION</a:t>
            </a:r>
            <a:endParaRPr sz="3600" b="1" spc="-5" dirty="0">
              <a:latin typeface="Times New Roman" pitchFamily="18" charset="0"/>
              <a:cs typeface="Times New Roman" pitchFamily="18" charset="0"/>
            </a:endParaRPr>
          </a:p>
        </p:txBody>
      </p:sp>
      <p:sp>
        <p:nvSpPr>
          <p:cNvPr id="3" name="object 3"/>
          <p:cNvSpPr txBox="1"/>
          <p:nvPr/>
        </p:nvSpPr>
        <p:spPr>
          <a:xfrm>
            <a:off x="1010475" y="1806321"/>
            <a:ext cx="5168900" cy="3140347"/>
          </a:xfrm>
          <a:prstGeom prst="rect">
            <a:avLst/>
          </a:prstGeom>
        </p:spPr>
        <p:txBody>
          <a:bodyPr vert="horz" wrap="square" lIns="0" tIns="12700" rIns="0" bIns="0" rtlCol="0">
            <a:spAutoFit/>
          </a:bodyPr>
          <a:lstStyle/>
          <a:p>
            <a:pPr marL="370205" marR="5080" indent="-358140" algn="just">
              <a:lnSpc>
                <a:spcPct val="114999"/>
              </a:lnSpc>
              <a:spcBef>
                <a:spcPts val="100"/>
              </a:spcBef>
              <a:buChar char="•"/>
              <a:tabLst>
                <a:tab pos="370840" algn="l"/>
              </a:tabLst>
            </a:pPr>
            <a:r>
              <a:rPr sz="1600" spc="-5" dirty="0">
                <a:latin typeface="Times New Roman" pitchFamily="18" charset="0"/>
                <a:cs typeface="Times New Roman" pitchFamily="18" charset="0"/>
              </a:rPr>
              <a:t>Retail Banking is generally refers to the  offering of financial services, products related  to deposits and assets to individual customers  for personal consumption</a:t>
            </a:r>
            <a:r>
              <a:rPr sz="1600" spc="-5" dirty="0" smtClean="0">
                <a:latin typeface="Times New Roman" pitchFamily="18" charset="0"/>
                <a:cs typeface="Times New Roman" pitchFamily="18" charset="0"/>
              </a:rPr>
              <a:t>.</a:t>
            </a:r>
            <a:endParaRPr lang="en-US" sz="1600" spc="-5" dirty="0" smtClean="0">
              <a:latin typeface="Times New Roman" pitchFamily="18" charset="0"/>
              <a:cs typeface="Times New Roman" pitchFamily="18" charset="0"/>
            </a:endParaRPr>
          </a:p>
          <a:p>
            <a:pPr marL="370205" marR="5080" indent="-358140" algn="just">
              <a:lnSpc>
                <a:spcPct val="114999"/>
              </a:lnSpc>
              <a:spcBef>
                <a:spcPts val="100"/>
              </a:spcBef>
              <a:tabLst>
                <a:tab pos="370840" algn="l"/>
              </a:tabLst>
            </a:pPr>
            <a:endParaRPr sz="1600" spc="-5" dirty="0">
              <a:latin typeface="Times New Roman" pitchFamily="18" charset="0"/>
              <a:cs typeface="Times New Roman" pitchFamily="18" charset="0"/>
            </a:endParaRPr>
          </a:p>
          <a:p>
            <a:pPr marL="370205" marR="5715" indent="-358140" algn="just">
              <a:lnSpc>
                <a:spcPct val="114999"/>
              </a:lnSpc>
              <a:buChar char="•"/>
              <a:tabLst>
                <a:tab pos="370840" algn="l"/>
              </a:tabLst>
            </a:pPr>
            <a:r>
              <a:rPr sz="1600" spc="-5" dirty="0">
                <a:latin typeface="Times New Roman" pitchFamily="18" charset="0"/>
                <a:cs typeface="Times New Roman" pitchFamily="18" charset="0"/>
              </a:rPr>
              <a:t>Banks concentrate on various segments like  professionals, housewives, pensioner, salaried  class </a:t>
            </a:r>
            <a:r>
              <a:rPr sz="1600" spc="-5" dirty="0" smtClean="0">
                <a:latin typeface="Times New Roman" pitchFamily="18" charset="0"/>
                <a:cs typeface="Times New Roman" pitchFamily="18" charset="0"/>
              </a:rPr>
              <a:t>etc</a:t>
            </a:r>
            <a:endParaRPr lang="en-US" sz="1600" spc="-5" dirty="0" smtClean="0">
              <a:latin typeface="Times New Roman" pitchFamily="18" charset="0"/>
              <a:cs typeface="Times New Roman" pitchFamily="18" charset="0"/>
            </a:endParaRPr>
          </a:p>
          <a:p>
            <a:pPr marL="370205" marR="5715" indent="-358140" algn="just">
              <a:lnSpc>
                <a:spcPct val="114999"/>
              </a:lnSpc>
              <a:tabLst>
                <a:tab pos="370840" algn="l"/>
              </a:tabLst>
            </a:pPr>
            <a:endParaRPr sz="1600" spc="-5" dirty="0">
              <a:latin typeface="Times New Roman" pitchFamily="18" charset="0"/>
              <a:cs typeface="Times New Roman" pitchFamily="18" charset="0"/>
            </a:endParaRPr>
          </a:p>
          <a:p>
            <a:pPr marL="370205" marR="5080" indent="-358140" algn="just">
              <a:lnSpc>
                <a:spcPct val="114999"/>
              </a:lnSpc>
              <a:buChar char="•"/>
              <a:tabLst>
                <a:tab pos="370840" algn="l"/>
              </a:tabLst>
            </a:pPr>
            <a:r>
              <a:rPr sz="1600" spc="-5" dirty="0">
                <a:latin typeface="Times New Roman" pitchFamily="18" charset="0"/>
                <a:cs typeface="Times New Roman" pitchFamily="18" charset="0"/>
              </a:rPr>
              <a:t>Different types of products like recurring  deposits, saving bank deposits, fixed deposit,  Credit cards, housing and consumer loan  offered by banks of the above mentioned  market segments.</a:t>
            </a:r>
          </a:p>
        </p:txBody>
      </p:sp>
      <p:pic>
        <p:nvPicPr>
          <p:cNvPr id="4" name="object 4"/>
          <p:cNvPicPr/>
          <p:nvPr/>
        </p:nvPicPr>
        <p:blipFill>
          <a:blip r:embed="rId2" cstate="print"/>
          <a:stretch>
            <a:fillRect/>
          </a:stretch>
        </p:blipFill>
        <p:spPr>
          <a:xfrm>
            <a:off x="6849745" y="2161055"/>
            <a:ext cx="4645491" cy="2535888"/>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AF2701-F158-4C6C-1B6A-1C1D043220B2}"/>
              </a:ext>
            </a:extLst>
          </p:cNvPr>
          <p:cNvSpPr>
            <a:spLocks noGrp="1"/>
          </p:cNvSpPr>
          <p:nvPr>
            <p:ph type="title"/>
          </p:nvPr>
        </p:nvSpPr>
        <p:spPr>
          <a:xfrm>
            <a:off x="767408" y="260648"/>
            <a:ext cx="11201400" cy="509016"/>
          </a:xfrm>
        </p:spPr>
        <p:txBody>
          <a:bodyPr>
            <a:normAutofit/>
          </a:bodyPr>
          <a:lstStyle/>
          <a:p>
            <a:r>
              <a:rPr lang="en-US" sz="1800" b="1" dirty="0">
                <a:latin typeface="Times New Roman" pitchFamily="18" charset="0"/>
                <a:cs typeface="Times New Roman" pitchFamily="18" charset="0"/>
              </a:rPr>
              <a:t>QUESTION 5: Find the Date of Birth of customer name ‘</a:t>
            </a:r>
            <a:r>
              <a:rPr lang="en-US" sz="1800" b="1" dirty="0" err="1">
                <a:latin typeface="Times New Roman" pitchFamily="18" charset="0"/>
                <a:cs typeface="Times New Roman" pitchFamily="18" charset="0"/>
              </a:rPr>
              <a:t>Ramesh</a:t>
            </a:r>
            <a:r>
              <a:rPr lang="en-US" sz="1800" b="1" dirty="0">
                <a:latin typeface="Times New Roman" pitchFamily="18" charset="0"/>
                <a:cs typeface="Times New Roman" pitchFamily="18" charset="0"/>
              </a:rPr>
              <a:t>’</a:t>
            </a:r>
          </a:p>
        </p:txBody>
      </p:sp>
      <p:sp>
        <p:nvSpPr>
          <p:cNvPr id="3" name="Content Placeholder 2">
            <a:extLst>
              <a:ext uri="{FF2B5EF4-FFF2-40B4-BE49-F238E27FC236}">
                <a16:creationId xmlns:a16="http://schemas.microsoft.com/office/drawing/2014/main" xmlns="" id="{19336E5A-D823-D90F-C627-ECC8615E71FB}"/>
              </a:ext>
            </a:extLst>
          </p:cNvPr>
          <p:cNvSpPr>
            <a:spLocks noGrp="1"/>
          </p:cNvSpPr>
          <p:nvPr>
            <p:ph idx="1"/>
          </p:nvPr>
        </p:nvSpPr>
        <p:spPr>
          <a:xfrm>
            <a:off x="859971" y="740229"/>
            <a:ext cx="10940143" cy="5812971"/>
          </a:xfrm>
        </p:spPr>
        <p:txBody>
          <a:bodyPr/>
          <a:lstStyle/>
          <a:p>
            <a:pPr marL="0" indent="0">
              <a:buNone/>
            </a:pPr>
            <a:r>
              <a:rPr lang="en-US" sz="1600" b="1" dirty="0">
                <a:latin typeface="Times New Roman" pitchFamily="18" charset="0"/>
                <a:cs typeface="Times New Roman" pitchFamily="18" charset="0"/>
              </a:rPr>
              <a:t>ANSWER:</a:t>
            </a:r>
          </a:p>
          <a:p>
            <a:pPr marL="0" indent="0">
              <a:buNone/>
            </a:pPr>
            <a:r>
              <a:rPr lang="en-US" sz="1600" dirty="0">
                <a:latin typeface="Times New Roman" pitchFamily="18" charset="0"/>
                <a:cs typeface="Times New Roman" pitchFamily="18" charset="0"/>
              </a:rPr>
              <a:t>SELECT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DoB</a:t>
            </a:r>
            <a:r>
              <a:rPr lang="en-US" sz="1600" dirty="0">
                <a:latin typeface="Times New Roman" pitchFamily="18" charset="0"/>
                <a:cs typeface="Times New Roman" pitchFamily="18" charset="0"/>
              </a:rPr>
              <a:t> FROM customers</a:t>
            </a:r>
          </a:p>
          <a:p>
            <a:pPr marL="0" indent="0">
              <a:buNone/>
            </a:pPr>
            <a:r>
              <a:rPr lang="en-US" sz="1600" dirty="0">
                <a:latin typeface="Times New Roman" pitchFamily="18" charset="0"/>
                <a:cs typeface="Times New Roman" pitchFamily="18" charset="0"/>
              </a:rPr>
              <a:t>WHERE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 '</a:t>
            </a:r>
            <a:r>
              <a:rPr lang="en-US" sz="1600" dirty="0" err="1">
                <a:latin typeface="Times New Roman" pitchFamily="18" charset="0"/>
                <a:cs typeface="Times New Roman" pitchFamily="18" charset="0"/>
              </a:rPr>
              <a:t>Ramesh</a:t>
            </a:r>
            <a:r>
              <a:rPr lang="en-US" sz="1600" dirty="0">
                <a:latin typeface="Times New Roman" pitchFamily="18" charset="0"/>
                <a:cs typeface="Times New Roman" pitchFamily="18" charset="0"/>
              </a:rPr>
              <a:t>’;</a:t>
            </a:r>
          </a:p>
          <a:p>
            <a:pPr marL="0" indent="0">
              <a:buNone/>
            </a:pPr>
            <a:endParaRPr lang="en-US"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Selecting customer id , first name and date of birth (data required to show) from customers table and filtering the data </a:t>
            </a:r>
          </a:p>
          <a:p>
            <a:pPr marL="0" indent="0">
              <a:buNone/>
            </a:pPr>
            <a:r>
              <a:rPr lang="en-US" sz="1600" dirty="0">
                <a:latin typeface="Times New Roman" pitchFamily="18" charset="0"/>
                <a:cs typeface="Times New Roman" pitchFamily="18" charset="0"/>
              </a:rPr>
              <a:t>using WHERE clause to find the date of birth of </a:t>
            </a:r>
            <a:r>
              <a:rPr lang="en-US" sz="1600" dirty="0" err="1">
                <a:latin typeface="Times New Roman" pitchFamily="18" charset="0"/>
                <a:cs typeface="Times New Roman" pitchFamily="18" charset="0"/>
              </a:rPr>
              <a:t>Ramesh</a:t>
            </a:r>
            <a:r>
              <a:rPr lang="en-US" sz="1600" dirty="0">
                <a:latin typeface="Times New Roman" pitchFamily="18" charset="0"/>
                <a:cs typeface="Times New Roman" pitchFamily="18" charset="0"/>
              </a:rPr>
              <a:t>.</a:t>
            </a:r>
          </a:p>
          <a:p>
            <a:pPr marL="0" indent="0">
              <a:buNone/>
            </a:pPr>
            <a:endParaRPr lang="en-US"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OUTPUT:</a:t>
            </a:r>
          </a:p>
        </p:txBody>
      </p:sp>
      <p:pic>
        <p:nvPicPr>
          <p:cNvPr id="20481" name="Picture 1"/>
          <p:cNvPicPr>
            <a:picLocks noChangeAspect="1" noChangeArrowheads="1"/>
          </p:cNvPicPr>
          <p:nvPr/>
        </p:nvPicPr>
        <p:blipFill>
          <a:blip r:embed="rId2" cstate="print"/>
          <a:stretch>
            <a:fillRect/>
          </a:stretch>
        </p:blipFill>
        <p:spPr bwMode="auto">
          <a:xfrm>
            <a:off x="962470" y="4377500"/>
            <a:ext cx="8488362" cy="1266825"/>
          </a:xfrm>
          <a:prstGeom prst="rect">
            <a:avLst/>
          </a:prstGeom>
          <a:noFill/>
          <a:ln w="9525">
            <a:noFill/>
            <a:miter lim="800000"/>
          </a:ln>
          <a:effectLst/>
        </p:spPr>
      </p:pic>
    </p:spTree>
    <p:extLst>
      <p:ext uri="{BB962C8B-B14F-4D97-AF65-F5344CB8AC3E}">
        <p14:creationId xmlns:p14="http://schemas.microsoft.com/office/powerpoint/2010/main" xmlns="" val="2276101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B69621-6D36-5865-27EA-EF1458F30B1F}"/>
              </a:ext>
            </a:extLst>
          </p:cNvPr>
          <p:cNvSpPr>
            <a:spLocks noGrp="1"/>
          </p:cNvSpPr>
          <p:nvPr>
            <p:ph type="title"/>
          </p:nvPr>
        </p:nvSpPr>
        <p:spPr>
          <a:xfrm>
            <a:off x="881743" y="402336"/>
            <a:ext cx="11114314" cy="501178"/>
          </a:xfrm>
        </p:spPr>
        <p:txBody>
          <a:bodyPr>
            <a:normAutofit/>
          </a:bodyPr>
          <a:lstStyle/>
          <a:p>
            <a:r>
              <a:rPr lang="en-US" sz="1800" b="1" dirty="0">
                <a:latin typeface="Times New Roman" pitchFamily="18" charset="0"/>
                <a:cs typeface="Times New Roman" pitchFamily="18" charset="0"/>
              </a:rPr>
              <a:t>QUESTION 6. Add column city to branch table</a:t>
            </a:r>
          </a:p>
        </p:txBody>
      </p:sp>
      <p:sp>
        <p:nvSpPr>
          <p:cNvPr id="3" name="Content Placeholder 2">
            <a:extLst>
              <a:ext uri="{FF2B5EF4-FFF2-40B4-BE49-F238E27FC236}">
                <a16:creationId xmlns:a16="http://schemas.microsoft.com/office/drawing/2014/main" xmlns="" id="{FCCAC243-F779-56A6-6F99-350514192548}"/>
              </a:ext>
            </a:extLst>
          </p:cNvPr>
          <p:cNvSpPr>
            <a:spLocks noGrp="1"/>
          </p:cNvSpPr>
          <p:nvPr>
            <p:ph idx="1"/>
          </p:nvPr>
        </p:nvSpPr>
        <p:spPr>
          <a:xfrm>
            <a:off x="881743" y="903514"/>
            <a:ext cx="10228217" cy="5780315"/>
          </a:xfrm>
        </p:spPr>
        <p:txBody>
          <a:bodyPr/>
          <a:lstStyle/>
          <a:p>
            <a:pPr marL="0" indent="0">
              <a:buNone/>
            </a:pPr>
            <a:r>
              <a:rPr lang="en-US" sz="1600" b="1" dirty="0">
                <a:latin typeface="Times New Roman" pitchFamily="18" charset="0"/>
                <a:cs typeface="Times New Roman" pitchFamily="18" charset="0"/>
              </a:rPr>
              <a:t>ANSWER : </a:t>
            </a:r>
          </a:p>
          <a:p>
            <a:pPr marL="0" indent="0">
              <a:buNone/>
            </a:pPr>
            <a:r>
              <a:rPr lang="en-US" sz="1600" dirty="0">
                <a:latin typeface="Times New Roman" pitchFamily="18" charset="0"/>
                <a:cs typeface="Times New Roman" pitchFamily="18" charset="0"/>
              </a:rPr>
              <a:t>ALTER TABLE branch</a:t>
            </a:r>
          </a:p>
          <a:p>
            <a:pPr marL="0" indent="0">
              <a:buNone/>
            </a:pPr>
            <a:r>
              <a:rPr lang="en-US" sz="1600" dirty="0">
                <a:latin typeface="Times New Roman" pitchFamily="18" charset="0"/>
                <a:cs typeface="Times New Roman" pitchFamily="18" charset="0"/>
              </a:rPr>
              <a:t>ADD COLUMN city CHAR(20);</a:t>
            </a:r>
          </a:p>
          <a:p>
            <a:pPr marL="0" indent="0">
              <a:buNone/>
            </a:pPr>
            <a:endParaRPr lang="en-US"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To add column we use ALTER TABLE , ADD COLUMN Keyword, so for branch table we add the column city which has a </a:t>
            </a:r>
            <a:r>
              <a:rPr lang="en-US" sz="1600" dirty="0" err="1">
                <a:latin typeface="Times New Roman" pitchFamily="18" charset="0"/>
                <a:cs typeface="Times New Roman" pitchFamily="18" charset="0"/>
              </a:rPr>
              <a:t>datatype</a:t>
            </a:r>
            <a:r>
              <a:rPr lang="en-US" sz="1600" dirty="0">
                <a:latin typeface="Times New Roman" pitchFamily="18" charset="0"/>
                <a:cs typeface="Times New Roman" pitchFamily="18" charset="0"/>
              </a:rPr>
              <a:t> of CHAR.</a:t>
            </a:r>
          </a:p>
          <a:p>
            <a:pPr marL="0" indent="0">
              <a:buNone/>
            </a:pPr>
            <a:endParaRPr lang="en-US"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OUTPUT:</a:t>
            </a:r>
          </a:p>
        </p:txBody>
      </p:sp>
      <p:pic>
        <p:nvPicPr>
          <p:cNvPr id="19457" name="Picture 1"/>
          <p:cNvPicPr>
            <a:picLocks noChangeAspect="1" noChangeArrowheads="1"/>
          </p:cNvPicPr>
          <p:nvPr/>
        </p:nvPicPr>
        <p:blipFill>
          <a:blip r:embed="rId2" cstate="print"/>
          <a:stretch>
            <a:fillRect/>
          </a:stretch>
        </p:blipFill>
        <p:spPr bwMode="auto">
          <a:xfrm>
            <a:off x="1020763" y="4384739"/>
            <a:ext cx="6030912" cy="1430845"/>
          </a:xfrm>
          <a:prstGeom prst="rect">
            <a:avLst/>
          </a:prstGeom>
          <a:noFill/>
          <a:ln w="9525">
            <a:noFill/>
            <a:miter lim="800000"/>
          </a:ln>
          <a:effectLst/>
        </p:spPr>
      </p:pic>
    </p:spTree>
    <p:extLst>
      <p:ext uri="{BB962C8B-B14F-4D97-AF65-F5344CB8AC3E}">
        <p14:creationId xmlns:p14="http://schemas.microsoft.com/office/powerpoint/2010/main" xmlns="" val="35482178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1BB2C7-2EA6-51C4-7DDF-F3CB24E70FCE}"/>
              </a:ext>
            </a:extLst>
          </p:cNvPr>
          <p:cNvSpPr>
            <a:spLocks noGrp="1"/>
          </p:cNvSpPr>
          <p:nvPr>
            <p:ph type="title"/>
          </p:nvPr>
        </p:nvSpPr>
        <p:spPr>
          <a:xfrm>
            <a:off x="892629" y="365760"/>
            <a:ext cx="11016342" cy="363584"/>
          </a:xfrm>
        </p:spPr>
        <p:txBody>
          <a:bodyPr>
            <a:normAutofit/>
          </a:bodyPr>
          <a:lstStyle/>
          <a:p>
            <a:r>
              <a:rPr lang="en-US" sz="1800" b="1" dirty="0">
                <a:latin typeface="Times New Roman" pitchFamily="18" charset="0"/>
                <a:cs typeface="Times New Roman" pitchFamily="18" charset="0"/>
              </a:rPr>
              <a:t>QUESTION 7. Update the </a:t>
            </a:r>
            <a:r>
              <a:rPr lang="en-US" sz="1800" b="1" dirty="0" err="1">
                <a:latin typeface="Times New Roman" pitchFamily="18" charset="0"/>
                <a:cs typeface="Times New Roman" pitchFamily="18" charset="0"/>
              </a:rPr>
              <a:t>mname</a:t>
            </a:r>
            <a:r>
              <a:rPr lang="en-US" sz="1800" b="1" dirty="0">
                <a:latin typeface="Times New Roman" pitchFamily="18" charset="0"/>
                <a:cs typeface="Times New Roman" pitchFamily="18" charset="0"/>
              </a:rPr>
              <a:t> and </a:t>
            </a:r>
            <a:r>
              <a:rPr lang="en-US" sz="1800" b="1" dirty="0" err="1">
                <a:latin typeface="Times New Roman" pitchFamily="18" charset="0"/>
                <a:cs typeface="Times New Roman" pitchFamily="18" charset="0"/>
              </a:rPr>
              <a:t>lname</a:t>
            </a:r>
            <a:r>
              <a:rPr lang="en-US" sz="1800" b="1" dirty="0">
                <a:latin typeface="Times New Roman" pitchFamily="18" charset="0"/>
                <a:cs typeface="Times New Roman" pitchFamily="18" charset="0"/>
              </a:rPr>
              <a:t> of employee ‘BELLA’ and set to ‘KARAN’, ‘SINGH’</a:t>
            </a:r>
          </a:p>
        </p:txBody>
      </p:sp>
      <p:sp>
        <p:nvSpPr>
          <p:cNvPr id="3" name="Content Placeholder 2">
            <a:extLst>
              <a:ext uri="{FF2B5EF4-FFF2-40B4-BE49-F238E27FC236}">
                <a16:creationId xmlns:a16="http://schemas.microsoft.com/office/drawing/2014/main" xmlns="" id="{7B1207C6-495F-78F4-CC81-7F253755D209}"/>
              </a:ext>
            </a:extLst>
          </p:cNvPr>
          <p:cNvSpPr>
            <a:spLocks noGrp="1"/>
          </p:cNvSpPr>
          <p:nvPr>
            <p:ph idx="1"/>
          </p:nvPr>
        </p:nvSpPr>
        <p:spPr>
          <a:xfrm>
            <a:off x="892629" y="886967"/>
            <a:ext cx="11016342" cy="5633575"/>
          </a:xfrm>
        </p:spPr>
        <p:txBody>
          <a:bodyPr>
            <a:normAutofit/>
          </a:bodyPr>
          <a:lstStyle/>
          <a:p>
            <a:pPr marL="0" indent="0">
              <a:buNone/>
            </a:pPr>
            <a:r>
              <a:rPr lang="en-US" sz="1600" b="1" dirty="0">
                <a:latin typeface="Times New Roman" pitchFamily="18" charset="0"/>
                <a:cs typeface="Times New Roman" pitchFamily="18" charset="0"/>
              </a:rPr>
              <a:t>ANSWER</a:t>
            </a:r>
            <a:r>
              <a:rPr lang="en-US" sz="1800" b="1" dirty="0">
                <a:latin typeface="Times New Roman" pitchFamily="18" charset="0"/>
                <a:cs typeface="Times New Roman" pitchFamily="18" charset="0"/>
              </a:rPr>
              <a:t>: </a:t>
            </a:r>
          </a:p>
          <a:p>
            <a:pPr marL="0" indent="0">
              <a:buNone/>
            </a:pPr>
            <a:r>
              <a:rPr lang="en-US" sz="1600" dirty="0">
                <a:latin typeface="Times New Roman" pitchFamily="18" charset="0"/>
                <a:cs typeface="Times New Roman" pitchFamily="18" charset="0"/>
              </a:rPr>
              <a:t>SELECT * FROM employees;</a:t>
            </a:r>
          </a:p>
          <a:p>
            <a:pPr marL="0" indent="0">
              <a:buNone/>
            </a:pPr>
            <a:r>
              <a:rPr lang="en-US" sz="1600" dirty="0">
                <a:latin typeface="Times New Roman" pitchFamily="18" charset="0"/>
                <a:cs typeface="Times New Roman" pitchFamily="18" charset="0"/>
              </a:rPr>
              <a:t>SET </a:t>
            </a:r>
            <a:r>
              <a:rPr lang="en-US" sz="1600" dirty="0" err="1">
                <a:latin typeface="Times New Roman" pitchFamily="18" charset="0"/>
                <a:cs typeface="Times New Roman" pitchFamily="18" charset="0"/>
              </a:rPr>
              <a:t>sql_safe_updates</a:t>
            </a:r>
            <a:r>
              <a:rPr lang="en-US" sz="1600" dirty="0">
                <a:latin typeface="Times New Roman" pitchFamily="18" charset="0"/>
                <a:cs typeface="Times New Roman" pitchFamily="18" charset="0"/>
              </a:rPr>
              <a:t> = 0;</a:t>
            </a:r>
          </a:p>
          <a:p>
            <a:pPr marL="0" indent="0">
              <a:buNone/>
            </a:pPr>
            <a:r>
              <a:rPr lang="en-US" sz="1600" dirty="0">
                <a:latin typeface="Times New Roman" pitchFamily="18" charset="0"/>
                <a:cs typeface="Times New Roman" pitchFamily="18" charset="0"/>
              </a:rPr>
              <a:t>UPDATE employees</a:t>
            </a:r>
          </a:p>
          <a:p>
            <a:pPr marL="0" indent="0">
              <a:buNone/>
            </a:pPr>
            <a:r>
              <a:rPr lang="en-US" sz="1600" dirty="0">
                <a:latin typeface="Times New Roman" pitchFamily="18" charset="0"/>
                <a:cs typeface="Times New Roman" pitchFamily="18" charset="0"/>
              </a:rPr>
              <a:t>SET </a:t>
            </a:r>
            <a:r>
              <a:rPr lang="en-US" sz="1600" dirty="0" err="1">
                <a:latin typeface="Times New Roman" pitchFamily="18" charset="0"/>
                <a:cs typeface="Times New Roman" pitchFamily="18" charset="0"/>
              </a:rPr>
              <a:t>mname</a:t>
            </a:r>
            <a:r>
              <a:rPr lang="en-US" sz="1600" dirty="0">
                <a:latin typeface="Times New Roman" pitchFamily="18" charset="0"/>
                <a:cs typeface="Times New Roman" pitchFamily="18" charset="0"/>
              </a:rPr>
              <a:t> = 'Karan', </a:t>
            </a:r>
            <a:r>
              <a:rPr lang="en-US" sz="1600" dirty="0" err="1">
                <a:latin typeface="Times New Roman" pitchFamily="18" charset="0"/>
                <a:cs typeface="Times New Roman" pitchFamily="18" charset="0"/>
              </a:rPr>
              <a:t>lname</a:t>
            </a:r>
            <a:r>
              <a:rPr lang="en-US" sz="1600" dirty="0">
                <a:latin typeface="Times New Roman" pitchFamily="18" charset="0"/>
                <a:cs typeface="Times New Roman" pitchFamily="18" charset="0"/>
              </a:rPr>
              <a:t> = 'Singh'</a:t>
            </a:r>
          </a:p>
          <a:p>
            <a:pPr marL="0" indent="0">
              <a:buNone/>
            </a:pPr>
            <a:r>
              <a:rPr lang="en-US" sz="1600" dirty="0">
                <a:latin typeface="Times New Roman" pitchFamily="18" charset="0"/>
                <a:cs typeface="Times New Roman" pitchFamily="18" charset="0"/>
              </a:rPr>
              <a:t>WHERE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 'Bella’;</a:t>
            </a: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To change the values of a column we use UPDATE keyword along with SET </a:t>
            </a:r>
            <a:r>
              <a:rPr lang="en-US" sz="1600" dirty="0" err="1">
                <a:latin typeface="Times New Roman" pitchFamily="18" charset="0"/>
                <a:cs typeface="Times New Roman" pitchFamily="18" charset="0"/>
              </a:rPr>
              <a:t>keyword.So</a:t>
            </a:r>
            <a:r>
              <a:rPr lang="en-US" sz="1600" dirty="0">
                <a:latin typeface="Times New Roman" pitchFamily="18" charset="0"/>
                <a:cs typeface="Times New Roman" pitchFamily="18" charset="0"/>
              </a:rPr>
              <a:t> after selecting all columns from employees table UPDATE the employees table by </a:t>
            </a:r>
            <a:r>
              <a:rPr lang="en-US" sz="1600" dirty="0" err="1">
                <a:latin typeface="Times New Roman" pitchFamily="18" charset="0"/>
                <a:cs typeface="Times New Roman" pitchFamily="18" charset="0"/>
              </a:rPr>
              <a:t>SETing</a:t>
            </a:r>
            <a:r>
              <a:rPr lang="en-US" sz="1600" dirty="0">
                <a:latin typeface="Times New Roman" pitchFamily="18" charset="0"/>
                <a:cs typeface="Times New Roman" pitchFamily="18" charset="0"/>
              </a:rPr>
              <a:t> the column values to new values using WHERE condition to select the columns to change the </a:t>
            </a:r>
            <a:r>
              <a:rPr lang="en-US" sz="1600" dirty="0" err="1">
                <a:latin typeface="Times New Roman" pitchFamily="18" charset="0"/>
                <a:cs typeface="Times New Roman" pitchFamily="18" charset="0"/>
              </a:rPr>
              <a:t>functionality.In</a:t>
            </a:r>
            <a:r>
              <a:rPr lang="en-US" sz="1600" dirty="0">
                <a:latin typeface="Times New Roman" pitchFamily="18" charset="0"/>
                <a:cs typeface="Times New Roman" pitchFamily="18" charset="0"/>
              </a:rPr>
              <a:t> this question we are setting the middle  name as '</a:t>
            </a:r>
            <a:r>
              <a:rPr lang="en-US" sz="1600" dirty="0" err="1">
                <a:latin typeface="Times New Roman" pitchFamily="18" charset="0"/>
                <a:cs typeface="Times New Roman" pitchFamily="18" charset="0"/>
              </a:rPr>
              <a:t>karan</a:t>
            </a:r>
            <a:r>
              <a:rPr lang="en-US" sz="1600" dirty="0">
                <a:latin typeface="Times New Roman" pitchFamily="18" charset="0"/>
                <a:cs typeface="Times New Roman" pitchFamily="18" charset="0"/>
              </a:rPr>
              <a:t>' and last name as '</a:t>
            </a:r>
            <a:r>
              <a:rPr lang="en-US" sz="1600" dirty="0" err="1">
                <a:latin typeface="Times New Roman" pitchFamily="18" charset="0"/>
                <a:cs typeface="Times New Roman" pitchFamily="18" charset="0"/>
              </a:rPr>
              <a:t>singh</a:t>
            </a:r>
            <a:r>
              <a:rPr lang="en-US" sz="1600" dirty="0">
                <a:latin typeface="Times New Roman" pitchFamily="18" charset="0"/>
                <a:cs typeface="Times New Roman" pitchFamily="18" charset="0"/>
              </a:rPr>
              <a:t>' under the condition that the first name is 'Bella’.</a:t>
            </a:r>
          </a:p>
          <a:p>
            <a:pPr marL="0" indent="0">
              <a:buNone/>
            </a:pPr>
            <a:endParaRPr lang="en-US" sz="1600" b="1" dirty="0"/>
          </a:p>
          <a:p>
            <a:pPr marL="0" indent="0">
              <a:buNone/>
            </a:pPr>
            <a:endParaRPr lang="en-US" sz="1600" b="1" dirty="0"/>
          </a:p>
          <a:p>
            <a:pPr marL="0" indent="0">
              <a:buNone/>
            </a:pPr>
            <a:r>
              <a:rPr lang="en-US" sz="1600" b="1" dirty="0">
                <a:latin typeface="Times New Roman" pitchFamily="18" charset="0"/>
                <a:cs typeface="Times New Roman" pitchFamily="18" charset="0"/>
              </a:rPr>
              <a:t>OUTPUT:</a:t>
            </a:r>
          </a:p>
        </p:txBody>
      </p:sp>
      <p:pic>
        <p:nvPicPr>
          <p:cNvPr id="18436" name="Picture 4"/>
          <p:cNvPicPr>
            <a:picLocks noChangeAspect="1" noChangeArrowheads="1"/>
          </p:cNvPicPr>
          <p:nvPr/>
        </p:nvPicPr>
        <p:blipFill>
          <a:blip r:embed="rId2" cstate="print"/>
          <a:stretch>
            <a:fillRect/>
          </a:stretch>
        </p:blipFill>
        <p:spPr bwMode="auto">
          <a:xfrm>
            <a:off x="2810574" y="4663821"/>
            <a:ext cx="5543550" cy="895350"/>
          </a:xfrm>
          <a:prstGeom prst="rect">
            <a:avLst/>
          </a:prstGeom>
          <a:noFill/>
          <a:ln w="9525">
            <a:noFill/>
            <a:miter lim="800000"/>
          </a:ln>
          <a:effectLst/>
        </p:spPr>
      </p:pic>
      <p:pic>
        <p:nvPicPr>
          <p:cNvPr id="18437" name="Picture 5"/>
          <p:cNvPicPr>
            <a:picLocks noChangeAspect="1" noChangeArrowheads="1"/>
          </p:cNvPicPr>
          <p:nvPr/>
        </p:nvPicPr>
        <p:blipFill>
          <a:blip r:embed="rId3" cstate="print"/>
          <a:stretch>
            <a:fillRect/>
          </a:stretch>
        </p:blipFill>
        <p:spPr bwMode="auto">
          <a:xfrm>
            <a:off x="2847912" y="5767007"/>
            <a:ext cx="5505450" cy="828675"/>
          </a:xfrm>
          <a:prstGeom prst="rect">
            <a:avLst/>
          </a:prstGeom>
          <a:noFill/>
          <a:ln w="9525">
            <a:noFill/>
            <a:miter lim="800000"/>
          </a:ln>
          <a:effectLst/>
        </p:spPr>
      </p:pic>
    </p:spTree>
    <p:extLst>
      <p:ext uri="{BB962C8B-B14F-4D97-AF65-F5344CB8AC3E}">
        <p14:creationId xmlns:p14="http://schemas.microsoft.com/office/powerpoint/2010/main" xmlns="" val="3759258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51DDE5-7432-C0C2-4BE7-F77738EBB1FF}"/>
              </a:ext>
            </a:extLst>
          </p:cNvPr>
          <p:cNvSpPr>
            <a:spLocks noGrp="1"/>
          </p:cNvSpPr>
          <p:nvPr>
            <p:ph type="title"/>
          </p:nvPr>
        </p:nvSpPr>
        <p:spPr>
          <a:xfrm>
            <a:off x="827314" y="292608"/>
            <a:ext cx="11136086" cy="697992"/>
          </a:xfrm>
        </p:spPr>
        <p:txBody>
          <a:bodyPr>
            <a:normAutofit/>
          </a:bodyPr>
          <a:lstStyle/>
          <a:p>
            <a:r>
              <a:rPr lang="en-US" sz="1800" b="1" dirty="0">
                <a:latin typeface="Times New Roman" pitchFamily="18" charset="0"/>
                <a:cs typeface="Times New Roman" pitchFamily="18" charset="0"/>
              </a:rPr>
              <a:t>QUESTION 8. Select accounts opened between '2012-07-01' AND '2013-01-01'</a:t>
            </a:r>
          </a:p>
        </p:txBody>
      </p:sp>
      <p:sp>
        <p:nvSpPr>
          <p:cNvPr id="3" name="Content Placeholder 2">
            <a:extLst>
              <a:ext uri="{FF2B5EF4-FFF2-40B4-BE49-F238E27FC236}">
                <a16:creationId xmlns:a16="http://schemas.microsoft.com/office/drawing/2014/main" xmlns="" id="{689F0C3B-75D6-EC07-A7EA-5E9CBB6E2EFE}"/>
              </a:ext>
            </a:extLst>
          </p:cNvPr>
          <p:cNvSpPr>
            <a:spLocks noGrp="1"/>
          </p:cNvSpPr>
          <p:nvPr>
            <p:ph idx="1"/>
          </p:nvPr>
        </p:nvSpPr>
        <p:spPr>
          <a:xfrm>
            <a:off x="827313" y="980728"/>
            <a:ext cx="10885311" cy="5485386"/>
          </a:xfrm>
        </p:spPr>
        <p:txBody>
          <a:bodyPr/>
          <a:lstStyle/>
          <a:p>
            <a:pPr>
              <a:buNone/>
            </a:pPr>
            <a:r>
              <a:rPr lang="en-US" sz="1600" b="1" dirty="0">
                <a:latin typeface="Times New Roman" pitchFamily="18" charset="0"/>
                <a:cs typeface="Times New Roman" pitchFamily="18" charset="0"/>
              </a:rPr>
              <a:t>ANSWER:</a:t>
            </a:r>
          </a:p>
          <a:p>
            <a:pPr marL="0" indent="0">
              <a:buNone/>
            </a:pPr>
            <a:r>
              <a:rPr lang="en-US" sz="1400" dirty="0">
                <a:latin typeface="Times New Roman" pitchFamily="18" charset="0"/>
                <a:cs typeface="Times New Roman" pitchFamily="18" charset="0"/>
              </a:rPr>
              <a:t>SELECT * FROM accounts;</a:t>
            </a:r>
          </a:p>
          <a:p>
            <a:pPr marL="0" indent="0">
              <a:buNone/>
            </a:pPr>
            <a:r>
              <a:rPr lang="en-US" sz="1400" dirty="0">
                <a:latin typeface="Times New Roman" pitchFamily="18" charset="0"/>
                <a:cs typeface="Times New Roman" pitchFamily="18" charset="0"/>
              </a:rPr>
              <a:t>SELECT </a:t>
            </a:r>
            <a:r>
              <a:rPr lang="en-US" sz="1400" dirty="0" err="1">
                <a:latin typeface="Times New Roman" pitchFamily="18" charset="0"/>
                <a:cs typeface="Times New Roman" pitchFamily="18" charset="0"/>
              </a:rPr>
              <a:t>Acc_no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Branch_no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Cust_id</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OpnDT</a:t>
            </a:r>
            <a:r>
              <a:rPr lang="en-US" sz="1400" dirty="0">
                <a:latin typeface="Times New Roman" pitchFamily="18" charset="0"/>
                <a:cs typeface="Times New Roman" pitchFamily="18" charset="0"/>
              </a:rPr>
              <a:t> FROM accounts</a:t>
            </a:r>
          </a:p>
          <a:p>
            <a:pPr marL="0" indent="0">
              <a:buNone/>
            </a:pPr>
            <a:r>
              <a:rPr lang="en-US" sz="1400" dirty="0">
                <a:latin typeface="Times New Roman" pitchFamily="18" charset="0"/>
                <a:cs typeface="Times New Roman" pitchFamily="18" charset="0"/>
              </a:rPr>
              <a:t>WHERE </a:t>
            </a:r>
            <a:r>
              <a:rPr lang="en-US" sz="1400" dirty="0" err="1">
                <a:latin typeface="Times New Roman" pitchFamily="18" charset="0"/>
                <a:cs typeface="Times New Roman" pitchFamily="18" charset="0"/>
              </a:rPr>
              <a:t>OpnDT</a:t>
            </a:r>
            <a:r>
              <a:rPr lang="en-US" sz="1400" dirty="0">
                <a:latin typeface="Times New Roman" pitchFamily="18" charset="0"/>
                <a:cs typeface="Times New Roman" pitchFamily="18" charset="0"/>
              </a:rPr>
              <a:t> BETWEEN '2012-07-01' AND '2013-01-01’;</a:t>
            </a: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In this question the essential columns are  </a:t>
            </a:r>
            <a:r>
              <a:rPr lang="en-US" sz="1600" dirty="0" err="1">
                <a:latin typeface="Times New Roman" pitchFamily="18" charset="0"/>
                <a:cs typeface="Times New Roman" pitchFamily="18" charset="0"/>
              </a:rPr>
              <a:t>Acc_no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Branch_no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OpnDT</a:t>
            </a:r>
            <a:r>
              <a:rPr lang="en-US" sz="1600" dirty="0">
                <a:latin typeface="Times New Roman" pitchFamily="18" charset="0"/>
                <a:cs typeface="Times New Roman" pitchFamily="18" charset="0"/>
              </a:rPr>
              <a:t> which are present in Accounts table, to access the time constraint we use WHERE keyword to keep a condition where the time is BETWEEN the two given dates.</a:t>
            </a:r>
          </a:p>
          <a:p>
            <a:pPr marL="0" indent="0">
              <a:buNone/>
            </a:pPr>
            <a:r>
              <a:rPr lang="en-US" sz="1600" b="1" dirty="0">
                <a:latin typeface="Times New Roman" pitchFamily="18" charset="0"/>
                <a:cs typeface="Times New Roman" pitchFamily="18" charset="0"/>
              </a:rPr>
              <a:t>OUTPUT:</a:t>
            </a:r>
          </a:p>
        </p:txBody>
      </p:sp>
      <p:pic>
        <p:nvPicPr>
          <p:cNvPr id="17409" name="Picture 1"/>
          <p:cNvPicPr>
            <a:picLocks noChangeAspect="1" noChangeArrowheads="1"/>
          </p:cNvPicPr>
          <p:nvPr/>
        </p:nvPicPr>
        <p:blipFill>
          <a:blip r:embed="rId2" cstate="print"/>
          <a:stretch>
            <a:fillRect/>
          </a:stretch>
        </p:blipFill>
        <p:spPr bwMode="auto">
          <a:xfrm>
            <a:off x="965518" y="3886391"/>
            <a:ext cx="7878762" cy="1133475"/>
          </a:xfrm>
          <a:prstGeom prst="rect">
            <a:avLst/>
          </a:prstGeom>
          <a:noFill/>
          <a:ln w="9525">
            <a:noFill/>
            <a:miter lim="800000"/>
          </a:ln>
          <a:effectLst/>
        </p:spPr>
      </p:pic>
    </p:spTree>
    <p:extLst>
      <p:ext uri="{BB962C8B-B14F-4D97-AF65-F5344CB8AC3E}">
        <p14:creationId xmlns:p14="http://schemas.microsoft.com/office/powerpoint/2010/main" xmlns="" val="3454304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460ECE-3BDB-A3BA-BBCD-A18F47E6BA82}"/>
              </a:ext>
            </a:extLst>
          </p:cNvPr>
          <p:cNvSpPr>
            <a:spLocks noGrp="1"/>
          </p:cNvSpPr>
          <p:nvPr>
            <p:ph type="title"/>
          </p:nvPr>
        </p:nvSpPr>
        <p:spPr>
          <a:xfrm>
            <a:off x="892629" y="347472"/>
            <a:ext cx="11038114" cy="523386"/>
          </a:xfrm>
        </p:spPr>
        <p:txBody>
          <a:bodyPr>
            <a:normAutofit/>
          </a:bodyPr>
          <a:lstStyle/>
          <a:p>
            <a:r>
              <a:rPr lang="en-US" sz="1800" b="1" dirty="0">
                <a:latin typeface="Times New Roman" pitchFamily="18" charset="0"/>
                <a:cs typeface="Times New Roman" pitchFamily="18" charset="0"/>
              </a:rPr>
              <a:t>QUESTION 9. List the names of customers having ‘a’ as the second letter in their names </a:t>
            </a:r>
          </a:p>
        </p:txBody>
      </p:sp>
      <p:sp>
        <p:nvSpPr>
          <p:cNvPr id="3" name="Content Placeholder 2">
            <a:extLst>
              <a:ext uri="{FF2B5EF4-FFF2-40B4-BE49-F238E27FC236}">
                <a16:creationId xmlns:a16="http://schemas.microsoft.com/office/drawing/2014/main" xmlns="" id="{599E8324-ABA5-2E81-7381-7417CCE68A5B}"/>
              </a:ext>
            </a:extLst>
          </p:cNvPr>
          <p:cNvSpPr>
            <a:spLocks noGrp="1"/>
          </p:cNvSpPr>
          <p:nvPr>
            <p:ph idx="1"/>
          </p:nvPr>
        </p:nvSpPr>
        <p:spPr>
          <a:xfrm>
            <a:off x="987551" y="868680"/>
            <a:ext cx="10943191" cy="5662749"/>
          </a:xfrm>
        </p:spPr>
        <p:txBody>
          <a:bodyPr/>
          <a:lstStyle/>
          <a:p>
            <a:pPr>
              <a:buNone/>
            </a:pPr>
            <a:r>
              <a:rPr lang="en-US" sz="1600" b="1" dirty="0">
                <a:latin typeface="Times New Roman" pitchFamily="18" charset="0"/>
                <a:cs typeface="Times New Roman" pitchFamily="18" charset="0"/>
              </a:rPr>
              <a:t>ANSWER:</a:t>
            </a:r>
          </a:p>
          <a:p>
            <a:pPr marL="0" indent="0">
              <a:buNone/>
            </a:pPr>
            <a:r>
              <a:rPr lang="en-US" sz="1600" dirty="0">
                <a:latin typeface="Times New Roman" pitchFamily="18" charset="0"/>
                <a:cs typeface="Times New Roman" pitchFamily="18" charset="0"/>
              </a:rPr>
              <a:t>SELECT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Mname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Lname</a:t>
            </a:r>
            <a:r>
              <a:rPr lang="en-US" sz="1600" dirty="0">
                <a:latin typeface="Times New Roman" pitchFamily="18" charset="0"/>
                <a:cs typeface="Times New Roman" pitchFamily="18" charset="0"/>
              </a:rPr>
              <a:t> FROM customers</a:t>
            </a:r>
          </a:p>
          <a:p>
            <a:pPr marL="0" indent="0">
              <a:buNone/>
            </a:pPr>
            <a:r>
              <a:rPr lang="en-US" sz="1600" dirty="0">
                <a:latin typeface="Times New Roman" pitchFamily="18" charset="0"/>
                <a:cs typeface="Times New Roman" pitchFamily="18" charset="0"/>
              </a:rPr>
              <a:t>WHERE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LIKE '_a%’;</a:t>
            </a: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 For this question the second letter of the first name has to be 'a' so  '_' keyword which denotes a single character whereas '%' denotes many characters so '_a%' means Any first letter should be followed by 'a’ and any other characters.</a:t>
            </a:r>
          </a:p>
          <a:p>
            <a:pPr marL="0" indent="0">
              <a:buNone/>
            </a:pPr>
            <a:r>
              <a:rPr lang="en-US" sz="1600" b="1" dirty="0">
                <a:latin typeface="Times New Roman" pitchFamily="18" charset="0"/>
                <a:cs typeface="Times New Roman" pitchFamily="18" charset="0"/>
              </a:rPr>
              <a:t>OUTPUT:</a:t>
            </a:r>
          </a:p>
        </p:txBody>
      </p:sp>
      <p:pic>
        <p:nvPicPr>
          <p:cNvPr id="16385" name="Picture 1"/>
          <p:cNvPicPr>
            <a:picLocks noChangeAspect="1" noChangeArrowheads="1"/>
          </p:cNvPicPr>
          <p:nvPr/>
        </p:nvPicPr>
        <p:blipFill>
          <a:blip r:embed="rId2" cstate="print"/>
          <a:stretch>
            <a:fillRect/>
          </a:stretch>
        </p:blipFill>
        <p:spPr bwMode="auto">
          <a:xfrm>
            <a:off x="1050481" y="3711893"/>
            <a:ext cx="7288212" cy="1171575"/>
          </a:xfrm>
          <a:prstGeom prst="rect">
            <a:avLst/>
          </a:prstGeom>
          <a:noFill/>
          <a:ln w="9525">
            <a:noFill/>
            <a:miter lim="800000"/>
          </a:ln>
          <a:effectLst/>
        </p:spPr>
      </p:pic>
    </p:spTree>
    <p:extLst>
      <p:ext uri="{BB962C8B-B14F-4D97-AF65-F5344CB8AC3E}">
        <p14:creationId xmlns:p14="http://schemas.microsoft.com/office/powerpoint/2010/main" xmlns="" val="39104909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11A363-6C32-E012-FE88-71E473F34982}"/>
              </a:ext>
            </a:extLst>
          </p:cNvPr>
          <p:cNvSpPr>
            <a:spLocks noGrp="1"/>
          </p:cNvSpPr>
          <p:nvPr>
            <p:ph type="title"/>
          </p:nvPr>
        </p:nvSpPr>
        <p:spPr>
          <a:xfrm>
            <a:off x="838199" y="301752"/>
            <a:ext cx="11103429" cy="525562"/>
          </a:xfrm>
        </p:spPr>
        <p:txBody>
          <a:bodyPr>
            <a:noAutofit/>
          </a:bodyPr>
          <a:lstStyle/>
          <a:p>
            <a:r>
              <a:rPr lang="en-US" sz="1800" b="1" dirty="0">
                <a:latin typeface="Times New Roman" pitchFamily="18" charset="0"/>
                <a:cs typeface="Times New Roman" pitchFamily="18" charset="0"/>
              </a:rPr>
              <a:t>QUESTION 10.Find the lowest balance from customer and account table</a:t>
            </a:r>
          </a:p>
        </p:txBody>
      </p:sp>
      <p:sp>
        <p:nvSpPr>
          <p:cNvPr id="3" name="Content Placeholder 2">
            <a:extLst>
              <a:ext uri="{FF2B5EF4-FFF2-40B4-BE49-F238E27FC236}">
                <a16:creationId xmlns:a16="http://schemas.microsoft.com/office/drawing/2014/main" xmlns="" id="{68D8D064-30B5-A90E-F88D-245407523A74}"/>
              </a:ext>
            </a:extLst>
          </p:cNvPr>
          <p:cNvSpPr>
            <a:spLocks noGrp="1"/>
          </p:cNvSpPr>
          <p:nvPr>
            <p:ph idx="1"/>
          </p:nvPr>
        </p:nvSpPr>
        <p:spPr>
          <a:xfrm>
            <a:off x="941832" y="804672"/>
            <a:ext cx="10858282" cy="5748528"/>
          </a:xfrm>
        </p:spPr>
        <p:txBody>
          <a:bodyPr/>
          <a:lstStyle/>
          <a:p>
            <a:pPr>
              <a:buNone/>
            </a:pPr>
            <a:r>
              <a:rPr lang="en-US" sz="1600" b="1" dirty="0">
                <a:latin typeface="Times New Roman" pitchFamily="18" charset="0"/>
                <a:cs typeface="Times New Roman" pitchFamily="18" charset="0"/>
              </a:rPr>
              <a:t>ANSWER:</a:t>
            </a:r>
          </a:p>
          <a:p>
            <a:pPr marL="0" indent="0">
              <a:buNone/>
            </a:pPr>
            <a:r>
              <a:rPr lang="en-US" sz="1400" dirty="0">
                <a:latin typeface="Times New Roman" pitchFamily="18" charset="0"/>
                <a:cs typeface="Times New Roman" pitchFamily="18" charset="0"/>
              </a:rPr>
              <a:t>SELECT </a:t>
            </a:r>
            <a:r>
              <a:rPr lang="en-US" sz="1400" dirty="0" err="1">
                <a:latin typeface="Times New Roman" pitchFamily="18" charset="0"/>
                <a:cs typeface="Times New Roman" pitchFamily="18" charset="0"/>
              </a:rPr>
              <a:t>a.Fname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a.Mname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b.Cust_id</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b.Acc_no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b.CurBal</a:t>
            </a:r>
            <a:endParaRPr lang="en-US" sz="1400" dirty="0">
              <a:latin typeface="Times New Roman" pitchFamily="18" charset="0"/>
              <a:cs typeface="Times New Roman" pitchFamily="18" charset="0"/>
            </a:endParaRPr>
          </a:p>
          <a:p>
            <a:pPr marL="0" indent="0">
              <a:buNone/>
            </a:pPr>
            <a:r>
              <a:rPr lang="en-US" sz="1400" dirty="0">
                <a:latin typeface="Times New Roman" pitchFamily="18" charset="0"/>
                <a:cs typeface="Times New Roman" pitchFamily="18" charset="0"/>
              </a:rPr>
              <a:t>FROM customers a</a:t>
            </a:r>
          </a:p>
          <a:p>
            <a:pPr marL="0" indent="0">
              <a:buNone/>
            </a:pPr>
            <a:r>
              <a:rPr lang="en-US" sz="1400" dirty="0">
                <a:latin typeface="Times New Roman" pitchFamily="18" charset="0"/>
                <a:cs typeface="Times New Roman" pitchFamily="18" charset="0"/>
              </a:rPr>
              <a:t>INNER JOIN accounts b</a:t>
            </a:r>
          </a:p>
          <a:p>
            <a:pPr marL="0" indent="0">
              <a:buNone/>
            </a:pPr>
            <a:r>
              <a:rPr lang="en-US" sz="1400" dirty="0">
                <a:latin typeface="Times New Roman" pitchFamily="18" charset="0"/>
                <a:cs typeface="Times New Roman" pitchFamily="18" charset="0"/>
              </a:rPr>
              <a:t>ON </a:t>
            </a:r>
            <a:r>
              <a:rPr lang="en-US" sz="1400" dirty="0" err="1">
                <a:latin typeface="Times New Roman" pitchFamily="18" charset="0"/>
                <a:cs typeface="Times New Roman" pitchFamily="18" charset="0"/>
              </a:rPr>
              <a:t>a.cust_id</a:t>
            </a:r>
            <a:r>
              <a:rPr lang="en-US" sz="1400" dirty="0">
                <a:latin typeface="Times New Roman" pitchFamily="18" charset="0"/>
                <a:cs typeface="Times New Roman" pitchFamily="18" charset="0"/>
              </a:rPr>
              <a:t> = </a:t>
            </a:r>
            <a:r>
              <a:rPr lang="en-US" sz="1400" dirty="0" err="1">
                <a:latin typeface="Times New Roman" pitchFamily="18" charset="0"/>
                <a:cs typeface="Times New Roman" pitchFamily="18" charset="0"/>
              </a:rPr>
              <a:t>b.cust_id</a:t>
            </a:r>
            <a:endParaRPr lang="en-US" sz="1400" dirty="0">
              <a:latin typeface="Times New Roman" pitchFamily="18" charset="0"/>
              <a:cs typeface="Times New Roman" pitchFamily="18" charset="0"/>
            </a:endParaRPr>
          </a:p>
          <a:p>
            <a:pPr marL="0" indent="0">
              <a:buNone/>
            </a:pPr>
            <a:r>
              <a:rPr lang="en-US" sz="1400" dirty="0">
                <a:latin typeface="Times New Roman" pitchFamily="18" charset="0"/>
                <a:cs typeface="Times New Roman" pitchFamily="18" charset="0"/>
              </a:rPr>
              <a:t>ORDER BY  </a:t>
            </a:r>
            <a:r>
              <a:rPr lang="en-US" sz="1400" dirty="0" err="1">
                <a:latin typeface="Times New Roman" pitchFamily="18" charset="0"/>
                <a:cs typeface="Times New Roman" pitchFamily="18" charset="0"/>
              </a:rPr>
              <a:t>b.CurBal</a:t>
            </a:r>
            <a:endParaRPr lang="en-US" sz="1400" dirty="0">
              <a:latin typeface="Times New Roman" pitchFamily="18" charset="0"/>
              <a:cs typeface="Times New Roman" pitchFamily="18" charset="0"/>
            </a:endParaRPr>
          </a:p>
          <a:p>
            <a:pPr marL="0" indent="0">
              <a:buNone/>
            </a:pPr>
            <a:r>
              <a:rPr lang="en-US" sz="1400" dirty="0">
                <a:latin typeface="Times New Roman" pitchFamily="18" charset="0"/>
                <a:cs typeface="Times New Roman" pitchFamily="18" charset="0"/>
              </a:rPr>
              <a:t>LIMIT 1;</a:t>
            </a: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/*To find the lowest balance we join the tables customers and accounts. Inner join is used because it gives the common elements, and ON keyword is used to represent the column which is same(key) for two tables. ORDER BY is used to order the data of current balance in ascending order and LIMIT keyword is used to limit the number of rows.</a:t>
            </a:r>
          </a:p>
          <a:p>
            <a:pPr marL="0" indent="0">
              <a:buNone/>
            </a:pPr>
            <a:r>
              <a:rPr lang="en-US" sz="1600" b="1" dirty="0">
                <a:latin typeface="Times New Roman" pitchFamily="18" charset="0"/>
                <a:cs typeface="Times New Roman" pitchFamily="18" charset="0"/>
              </a:rPr>
              <a:t>OUTPUT:</a:t>
            </a:r>
          </a:p>
          <a:p>
            <a:pPr marL="0" indent="0">
              <a:buNone/>
            </a:pPr>
            <a:endParaRPr lang="en-US" dirty="0"/>
          </a:p>
        </p:txBody>
      </p:sp>
      <p:pic>
        <p:nvPicPr>
          <p:cNvPr id="15361" name="Picture 1"/>
          <p:cNvPicPr>
            <a:picLocks noChangeAspect="1" noChangeArrowheads="1"/>
          </p:cNvPicPr>
          <p:nvPr/>
        </p:nvPicPr>
        <p:blipFill>
          <a:blip r:embed="rId2" cstate="print"/>
          <a:stretch>
            <a:fillRect/>
          </a:stretch>
        </p:blipFill>
        <p:spPr bwMode="auto">
          <a:xfrm>
            <a:off x="1005713" y="5038535"/>
            <a:ext cx="7926388" cy="1133475"/>
          </a:xfrm>
          <a:prstGeom prst="rect">
            <a:avLst/>
          </a:prstGeom>
          <a:noFill/>
          <a:ln w="9525">
            <a:noFill/>
            <a:miter lim="800000"/>
          </a:ln>
          <a:effectLst/>
        </p:spPr>
      </p:pic>
    </p:spTree>
    <p:extLst>
      <p:ext uri="{BB962C8B-B14F-4D97-AF65-F5344CB8AC3E}">
        <p14:creationId xmlns:p14="http://schemas.microsoft.com/office/powerpoint/2010/main" xmlns="" val="2090263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98956A-F75F-115D-9506-7CC1878E7FEE}"/>
              </a:ext>
            </a:extLst>
          </p:cNvPr>
          <p:cNvSpPr>
            <a:spLocks noGrp="1"/>
          </p:cNvSpPr>
          <p:nvPr>
            <p:ph type="title"/>
          </p:nvPr>
        </p:nvSpPr>
        <p:spPr>
          <a:xfrm>
            <a:off x="838200" y="274320"/>
            <a:ext cx="11201400" cy="716280"/>
          </a:xfrm>
        </p:spPr>
        <p:txBody>
          <a:bodyPr>
            <a:normAutofit/>
          </a:bodyPr>
          <a:lstStyle/>
          <a:p>
            <a:r>
              <a:rPr lang="en-US" sz="1800" b="1" dirty="0">
                <a:latin typeface="Times New Roman" pitchFamily="18" charset="0"/>
                <a:cs typeface="Times New Roman" pitchFamily="18" charset="0"/>
              </a:rPr>
              <a:t>QUESTION 11. Give the count of customer for each occupation</a:t>
            </a:r>
          </a:p>
        </p:txBody>
      </p:sp>
      <p:sp>
        <p:nvSpPr>
          <p:cNvPr id="3" name="Content Placeholder 2">
            <a:extLst>
              <a:ext uri="{FF2B5EF4-FFF2-40B4-BE49-F238E27FC236}">
                <a16:creationId xmlns:a16="http://schemas.microsoft.com/office/drawing/2014/main" xmlns="" id="{77D6350E-F111-1BCC-9DBC-9CF7D789F999}"/>
              </a:ext>
            </a:extLst>
          </p:cNvPr>
          <p:cNvSpPr>
            <a:spLocks noGrp="1"/>
          </p:cNvSpPr>
          <p:nvPr>
            <p:ph idx="1"/>
          </p:nvPr>
        </p:nvSpPr>
        <p:spPr>
          <a:xfrm>
            <a:off x="838200" y="877825"/>
            <a:ext cx="11201400" cy="5718918"/>
          </a:xfrm>
        </p:spPr>
        <p:txBody>
          <a:bodyPr/>
          <a:lstStyle/>
          <a:p>
            <a:pPr>
              <a:buNone/>
            </a:pPr>
            <a:r>
              <a:rPr lang="en-US" sz="1600" b="1" dirty="0">
                <a:latin typeface="Times New Roman" pitchFamily="18" charset="0"/>
                <a:cs typeface="Times New Roman" pitchFamily="18" charset="0"/>
              </a:rPr>
              <a:t>ANSWER:</a:t>
            </a:r>
          </a:p>
          <a:p>
            <a:pPr marL="0" indent="0">
              <a:buNone/>
            </a:pPr>
            <a:r>
              <a:rPr lang="en-US" sz="1600" dirty="0">
                <a:latin typeface="Times New Roman" pitchFamily="18" charset="0"/>
                <a:cs typeface="Times New Roman" pitchFamily="18" charset="0"/>
              </a:rPr>
              <a:t>SELECT </a:t>
            </a:r>
            <a:r>
              <a:rPr lang="en-US" sz="1600" dirty="0" err="1">
                <a:latin typeface="Times New Roman" pitchFamily="18" charset="0"/>
                <a:cs typeface="Times New Roman" pitchFamily="18" charset="0"/>
              </a:rPr>
              <a:t>occup</a:t>
            </a:r>
            <a:r>
              <a:rPr lang="en-US" sz="1600" dirty="0">
                <a:latin typeface="Times New Roman" pitchFamily="18" charset="0"/>
                <a:cs typeface="Times New Roman" pitchFamily="18" charset="0"/>
              </a:rPr>
              <a:t>, COUNT(*) FROM customers</a:t>
            </a:r>
          </a:p>
          <a:p>
            <a:pPr marL="0" indent="0">
              <a:buNone/>
            </a:pPr>
            <a:r>
              <a:rPr lang="en-US" sz="1600" dirty="0">
                <a:latin typeface="Times New Roman" pitchFamily="18" charset="0"/>
                <a:cs typeface="Times New Roman" pitchFamily="18" charset="0"/>
              </a:rPr>
              <a:t>GROUP BY </a:t>
            </a:r>
            <a:r>
              <a:rPr lang="en-US" sz="1600" dirty="0" err="1">
                <a:latin typeface="Times New Roman" pitchFamily="18" charset="0"/>
                <a:cs typeface="Times New Roman" pitchFamily="18" charset="0"/>
              </a:rPr>
              <a:t>occup</a:t>
            </a:r>
            <a:r>
              <a:rPr lang="en-US" sz="1600" dirty="0">
                <a:latin typeface="Times New Roman" pitchFamily="18" charset="0"/>
                <a:cs typeface="Times New Roman" pitchFamily="18" charset="0"/>
              </a:rPr>
              <a:t>;</a:t>
            </a:r>
          </a:p>
          <a:p>
            <a:pPr marL="0" indent="0">
              <a:buNone/>
            </a:pPr>
            <a:r>
              <a:rPr lang="en-US" sz="1600" b="1" dirty="0">
                <a:latin typeface="Times New Roman" pitchFamily="18" charset="0"/>
                <a:cs typeface="Times New Roman" pitchFamily="18" charset="0"/>
              </a:rPr>
              <a:t>CODE BREAKDOWN:</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The SELECT statement is used to retrieve data from the database. The </a:t>
            </a:r>
            <a:r>
              <a:rPr lang="en-US" sz="1600" dirty="0" err="1">
                <a:latin typeface="Times New Roman" pitchFamily="18" charset="0"/>
                <a:cs typeface="Times New Roman" pitchFamily="18" charset="0"/>
              </a:rPr>
              <a:t>occup</a:t>
            </a:r>
            <a:r>
              <a:rPr lang="en-US" sz="1600" dirty="0">
                <a:latin typeface="Times New Roman" pitchFamily="18" charset="0"/>
                <a:cs typeface="Times New Roman" pitchFamily="18" charset="0"/>
              </a:rPr>
              <a:t> column and the COUNT(*) function are selected in the query. The FROM clause specifies the table customers from which the data is retrieved. The GROUP BY clause groups the data by the </a:t>
            </a:r>
            <a:r>
              <a:rPr lang="en-US" sz="1600" dirty="0" err="1">
                <a:latin typeface="Times New Roman" pitchFamily="18" charset="0"/>
                <a:cs typeface="Times New Roman" pitchFamily="18" charset="0"/>
              </a:rPr>
              <a:t>occup</a:t>
            </a:r>
            <a:r>
              <a:rPr lang="en-US" sz="1600" dirty="0">
                <a:latin typeface="Times New Roman" pitchFamily="18" charset="0"/>
                <a:cs typeface="Times New Roman" pitchFamily="18" charset="0"/>
              </a:rPr>
              <a:t> column.</a:t>
            </a:r>
          </a:p>
          <a:p>
            <a:pPr marL="0" indent="0">
              <a:buNone/>
            </a:pPr>
            <a:r>
              <a:rPr lang="en-US" sz="1600" b="1" dirty="0">
                <a:latin typeface="Times New Roman" pitchFamily="18" charset="0"/>
                <a:cs typeface="Times New Roman" pitchFamily="18" charset="0"/>
              </a:rPr>
              <a:t>OUTPUT:</a:t>
            </a:r>
          </a:p>
        </p:txBody>
      </p:sp>
      <p:pic>
        <p:nvPicPr>
          <p:cNvPr id="14337" name="Picture 1"/>
          <p:cNvPicPr>
            <a:picLocks noChangeAspect="1" noChangeArrowheads="1"/>
          </p:cNvPicPr>
          <p:nvPr/>
        </p:nvPicPr>
        <p:blipFill>
          <a:blip r:embed="rId2" cstate="print"/>
          <a:stretch>
            <a:fillRect/>
          </a:stretch>
        </p:blipFill>
        <p:spPr bwMode="auto">
          <a:xfrm>
            <a:off x="1006285" y="3708654"/>
            <a:ext cx="6297612" cy="1104900"/>
          </a:xfrm>
          <a:prstGeom prst="rect">
            <a:avLst/>
          </a:prstGeom>
          <a:noFill/>
          <a:ln w="9525">
            <a:noFill/>
            <a:miter lim="800000"/>
          </a:ln>
          <a:effectLst/>
        </p:spPr>
      </p:pic>
    </p:spTree>
    <p:extLst>
      <p:ext uri="{BB962C8B-B14F-4D97-AF65-F5344CB8AC3E}">
        <p14:creationId xmlns:p14="http://schemas.microsoft.com/office/powerpoint/2010/main" xmlns="" val="3430312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7248EB-6694-F89C-ACE9-066D06C3FFE8}"/>
              </a:ext>
            </a:extLst>
          </p:cNvPr>
          <p:cNvSpPr>
            <a:spLocks noGrp="1"/>
          </p:cNvSpPr>
          <p:nvPr>
            <p:ph type="title"/>
          </p:nvPr>
        </p:nvSpPr>
        <p:spPr>
          <a:xfrm>
            <a:off x="827313" y="283464"/>
            <a:ext cx="11092543" cy="731520"/>
          </a:xfrm>
        </p:spPr>
        <p:txBody>
          <a:bodyPr>
            <a:normAutofit/>
          </a:bodyPr>
          <a:lstStyle/>
          <a:p>
            <a:r>
              <a:rPr lang="en-US" sz="1800" b="1" dirty="0">
                <a:latin typeface="Times New Roman" pitchFamily="18" charset="0"/>
                <a:cs typeface="Times New Roman" pitchFamily="18" charset="0"/>
              </a:rPr>
              <a:t>QUESTION 12. Write a query to find the name (</a:t>
            </a:r>
            <a:r>
              <a:rPr lang="en-US" sz="1800" b="1" dirty="0" err="1">
                <a:latin typeface="Times New Roman" pitchFamily="18" charset="0"/>
                <a:cs typeface="Times New Roman" pitchFamily="18" charset="0"/>
              </a:rPr>
              <a:t>first_name</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last_name</a:t>
            </a:r>
            <a:r>
              <a:rPr lang="en-US" sz="1800" b="1" dirty="0">
                <a:latin typeface="Times New Roman" pitchFamily="18" charset="0"/>
                <a:cs typeface="Times New Roman" pitchFamily="18" charset="0"/>
              </a:rPr>
              <a:t>) of the employees who are managers.</a:t>
            </a:r>
          </a:p>
        </p:txBody>
      </p:sp>
      <p:sp>
        <p:nvSpPr>
          <p:cNvPr id="3" name="Content Placeholder 2">
            <a:extLst>
              <a:ext uri="{FF2B5EF4-FFF2-40B4-BE49-F238E27FC236}">
                <a16:creationId xmlns:a16="http://schemas.microsoft.com/office/drawing/2014/main" xmlns="" id="{D3D788EA-FDA2-C2C2-7F6B-66C5FA8AEA05}"/>
              </a:ext>
            </a:extLst>
          </p:cNvPr>
          <p:cNvSpPr>
            <a:spLocks noGrp="1"/>
          </p:cNvSpPr>
          <p:nvPr>
            <p:ph idx="1"/>
          </p:nvPr>
        </p:nvSpPr>
        <p:spPr>
          <a:xfrm>
            <a:off x="827313" y="960120"/>
            <a:ext cx="11092543" cy="5636623"/>
          </a:xfrm>
        </p:spPr>
        <p:txBody>
          <a:bodyPr/>
          <a:lstStyle/>
          <a:p>
            <a:pPr>
              <a:buNone/>
            </a:pPr>
            <a:r>
              <a:rPr lang="en-US" sz="1600" b="1" dirty="0">
                <a:latin typeface="Times New Roman" pitchFamily="18" charset="0"/>
                <a:cs typeface="Times New Roman" pitchFamily="18" charset="0"/>
              </a:rPr>
              <a:t>ANSWER:</a:t>
            </a:r>
          </a:p>
          <a:p>
            <a:pPr marL="0" indent="0">
              <a:buNone/>
            </a:pPr>
            <a:r>
              <a:rPr lang="en-US" sz="1600" dirty="0">
                <a:latin typeface="Times New Roman" pitchFamily="18" charset="0"/>
                <a:cs typeface="Times New Roman" pitchFamily="18" charset="0"/>
              </a:rPr>
              <a:t>SELECT * FROM employees;</a:t>
            </a:r>
          </a:p>
          <a:p>
            <a:pPr marL="0" indent="0">
              <a:buNone/>
            </a:pPr>
            <a:r>
              <a:rPr lang="en-US" sz="1600" dirty="0">
                <a:latin typeface="Times New Roman" pitchFamily="18" charset="0"/>
                <a:cs typeface="Times New Roman" pitchFamily="18" charset="0"/>
              </a:rPr>
              <a:t>SELECT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Lname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Desig</a:t>
            </a:r>
            <a:r>
              <a:rPr lang="en-US" sz="1600" dirty="0">
                <a:latin typeface="Times New Roman" pitchFamily="18" charset="0"/>
                <a:cs typeface="Times New Roman" pitchFamily="18" charset="0"/>
              </a:rPr>
              <a:t> FROM employees</a:t>
            </a:r>
          </a:p>
          <a:p>
            <a:pPr marL="0" indent="0">
              <a:buNone/>
            </a:pPr>
            <a:r>
              <a:rPr lang="en-US" sz="1600" dirty="0">
                <a:latin typeface="Times New Roman" pitchFamily="18" charset="0"/>
                <a:cs typeface="Times New Roman" pitchFamily="18" charset="0"/>
              </a:rPr>
              <a:t>WHERE </a:t>
            </a:r>
            <a:r>
              <a:rPr lang="en-US" sz="1600" dirty="0" err="1">
                <a:latin typeface="Times New Roman" pitchFamily="18" charset="0"/>
                <a:cs typeface="Times New Roman" pitchFamily="18" charset="0"/>
              </a:rPr>
              <a:t>desig</a:t>
            </a:r>
            <a:r>
              <a:rPr lang="en-US" sz="1600" dirty="0">
                <a:latin typeface="Times New Roman" pitchFamily="18" charset="0"/>
                <a:cs typeface="Times New Roman" pitchFamily="18" charset="0"/>
              </a:rPr>
              <a:t> = ‘Manager’;</a:t>
            </a: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This statement selects all columns from the "employees" table. The asterisk (*) is used as a wildcard to select all columns. This statement selects the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Lname</a:t>
            </a:r>
            <a:r>
              <a:rPr lang="en-US" sz="1600" dirty="0">
                <a:latin typeface="Times New Roman" pitchFamily="18" charset="0"/>
                <a:cs typeface="Times New Roman" pitchFamily="18" charset="0"/>
              </a:rPr>
              <a:t>", and "</a:t>
            </a:r>
            <a:r>
              <a:rPr lang="en-US" sz="1600" dirty="0" err="1">
                <a:latin typeface="Times New Roman" pitchFamily="18" charset="0"/>
                <a:cs typeface="Times New Roman" pitchFamily="18" charset="0"/>
              </a:rPr>
              <a:t>Desig</a:t>
            </a:r>
            <a:r>
              <a:rPr lang="en-US" sz="1600" dirty="0">
                <a:latin typeface="Times New Roman" pitchFamily="18" charset="0"/>
                <a:cs typeface="Times New Roman" pitchFamily="18" charset="0"/>
              </a:rPr>
              <a:t>" columns from the "employees" table. The condition "WHERE </a:t>
            </a:r>
            <a:r>
              <a:rPr lang="en-US" sz="1600" dirty="0" err="1">
                <a:latin typeface="Times New Roman" pitchFamily="18" charset="0"/>
                <a:cs typeface="Times New Roman" pitchFamily="18" charset="0"/>
              </a:rPr>
              <a:t>desig</a:t>
            </a:r>
            <a:r>
              <a:rPr lang="en-US" sz="1600" dirty="0">
                <a:latin typeface="Times New Roman" pitchFamily="18" charset="0"/>
                <a:cs typeface="Times New Roman" pitchFamily="18" charset="0"/>
              </a:rPr>
              <a:t> = 'Manager'" is applied to filter the results. Only the rows where the "</a:t>
            </a:r>
            <a:r>
              <a:rPr lang="en-US" sz="1600" dirty="0" err="1">
                <a:latin typeface="Times New Roman" pitchFamily="18" charset="0"/>
                <a:cs typeface="Times New Roman" pitchFamily="18" charset="0"/>
              </a:rPr>
              <a:t>Desig</a:t>
            </a:r>
            <a:r>
              <a:rPr lang="en-US" sz="1600" dirty="0">
                <a:latin typeface="Times New Roman" pitchFamily="18" charset="0"/>
                <a:cs typeface="Times New Roman" pitchFamily="18" charset="0"/>
              </a:rPr>
              <a:t>" column has the value 'Manager' will be returned.</a:t>
            </a:r>
          </a:p>
          <a:p>
            <a:pPr marL="0" indent="0">
              <a:buNone/>
            </a:pPr>
            <a:r>
              <a:rPr lang="en-US" sz="1600" b="1" dirty="0">
                <a:latin typeface="Times New Roman" pitchFamily="18" charset="0"/>
                <a:cs typeface="Times New Roman" pitchFamily="18" charset="0"/>
              </a:rPr>
              <a:t>OUTPUT:</a:t>
            </a:r>
          </a:p>
        </p:txBody>
      </p:sp>
      <p:pic>
        <p:nvPicPr>
          <p:cNvPr id="13313" name="Picture 1"/>
          <p:cNvPicPr>
            <a:picLocks noChangeAspect="1" noChangeArrowheads="1"/>
          </p:cNvPicPr>
          <p:nvPr/>
        </p:nvPicPr>
        <p:blipFill>
          <a:blip r:embed="rId2" cstate="print"/>
          <a:stretch>
            <a:fillRect/>
          </a:stretch>
        </p:blipFill>
        <p:spPr bwMode="auto">
          <a:xfrm>
            <a:off x="1052576" y="4412742"/>
            <a:ext cx="6040438" cy="1104900"/>
          </a:xfrm>
          <a:prstGeom prst="rect">
            <a:avLst/>
          </a:prstGeom>
          <a:noFill/>
          <a:ln w="9525">
            <a:noFill/>
            <a:miter lim="800000"/>
          </a:ln>
          <a:effectLst/>
        </p:spPr>
      </p:pic>
    </p:spTree>
    <p:extLst>
      <p:ext uri="{BB962C8B-B14F-4D97-AF65-F5344CB8AC3E}">
        <p14:creationId xmlns:p14="http://schemas.microsoft.com/office/powerpoint/2010/main" xmlns="" val="32893377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2EA8CA-29C7-1FDB-D6CC-CB6EA985A16A}"/>
              </a:ext>
            </a:extLst>
          </p:cNvPr>
          <p:cNvSpPr>
            <a:spLocks noGrp="1"/>
          </p:cNvSpPr>
          <p:nvPr>
            <p:ph type="title"/>
          </p:nvPr>
        </p:nvSpPr>
        <p:spPr>
          <a:xfrm>
            <a:off x="816429" y="329184"/>
            <a:ext cx="11179628" cy="541673"/>
          </a:xfrm>
        </p:spPr>
        <p:txBody>
          <a:bodyPr>
            <a:normAutofit/>
          </a:bodyPr>
          <a:lstStyle/>
          <a:p>
            <a:r>
              <a:rPr lang="en-US" sz="1800" b="1" dirty="0">
                <a:latin typeface="Times New Roman" pitchFamily="18" charset="0"/>
                <a:cs typeface="Times New Roman" pitchFamily="18" charset="0"/>
              </a:rPr>
              <a:t>QUESTION 13. List name of all employees whose name ends with a</a:t>
            </a:r>
          </a:p>
        </p:txBody>
      </p:sp>
      <p:sp>
        <p:nvSpPr>
          <p:cNvPr id="3" name="Content Placeholder 2">
            <a:extLst>
              <a:ext uri="{FF2B5EF4-FFF2-40B4-BE49-F238E27FC236}">
                <a16:creationId xmlns:a16="http://schemas.microsoft.com/office/drawing/2014/main" xmlns="" id="{DFD5E3EB-6985-ABA0-E9AC-C583322135A4}"/>
              </a:ext>
            </a:extLst>
          </p:cNvPr>
          <p:cNvSpPr>
            <a:spLocks noGrp="1"/>
          </p:cNvSpPr>
          <p:nvPr>
            <p:ph idx="1"/>
          </p:nvPr>
        </p:nvSpPr>
        <p:spPr>
          <a:xfrm>
            <a:off x="892629" y="832104"/>
            <a:ext cx="11103428" cy="5666667"/>
          </a:xfrm>
        </p:spPr>
        <p:txBody>
          <a:bodyPr/>
          <a:lstStyle/>
          <a:p>
            <a:pPr marL="0" indent="0">
              <a:buNone/>
            </a:pPr>
            <a:r>
              <a:rPr lang="en-US" sz="1600" b="1" dirty="0">
                <a:latin typeface="Times New Roman" pitchFamily="18" charset="0"/>
                <a:cs typeface="Times New Roman" pitchFamily="18" charset="0"/>
              </a:rPr>
              <a:t>ANSWER:</a:t>
            </a:r>
          </a:p>
          <a:p>
            <a:pPr marL="0" indent="0">
              <a:buNone/>
            </a:pPr>
            <a:r>
              <a:rPr lang="en-US" sz="1600" dirty="0">
                <a:latin typeface="Times New Roman" pitchFamily="18" charset="0"/>
                <a:cs typeface="Times New Roman" pitchFamily="18" charset="0"/>
              </a:rPr>
              <a:t>SELECT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Lname</a:t>
            </a:r>
            <a:r>
              <a:rPr lang="en-US" sz="1600" dirty="0">
                <a:latin typeface="Times New Roman" pitchFamily="18" charset="0"/>
                <a:cs typeface="Times New Roman" pitchFamily="18" charset="0"/>
              </a:rPr>
              <a:t> FROM employees</a:t>
            </a:r>
          </a:p>
          <a:p>
            <a:pPr marL="0" indent="0">
              <a:buNone/>
            </a:pPr>
            <a:r>
              <a:rPr lang="en-US" sz="1600" dirty="0">
                <a:latin typeface="Times New Roman" pitchFamily="18" charset="0"/>
                <a:cs typeface="Times New Roman" pitchFamily="18" charset="0"/>
              </a:rPr>
              <a:t>WHERE </a:t>
            </a:r>
            <a:r>
              <a:rPr lang="en-US" sz="1600" dirty="0" err="1">
                <a:latin typeface="Times New Roman" pitchFamily="18" charset="0"/>
                <a:cs typeface="Times New Roman" pitchFamily="18" charset="0"/>
              </a:rPr>
              <a:t>Lname</a:t>
            </a:r>
            <a:r>
              <a:rPr lang="en-US" sz="1600" dirty="0">
                <a:latin typeface="Times New Roman" pitchFamily="18" charset="0"/>
                <a:cs typeface="Times New Roman" pitchFamily="18" charset="0"/>
              </a:rPr>
              <a:t> LIKE '%a’;</a:t>
            </a: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The SQL statement selects the columns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and </a:t>
            </a:r>
            <a:r>
              <a:rPr lang="en-US" sz="1600" dirty="0" err="1">
                <a:latin typeface="Times New Roman" pitchFamily="18" charset="0"/>
                <a:cs typeface="Times New Roman" pitchFamily="18" charset="0"/>
              </a:rPr>
              <a:t>Lname</a:t>
            </a:r>
            <a:r>
              <a:rPr lang="en-US" sz="1600" dirty="0">
                <a:latin typeface="Times New Roman" pitchFamily="18" charset="0"/>
                <a:cs typeface="Times New Roman" pitchFamily="18" charset="0"/>
              </a:rPr>
              <a:t> from the table employees. The WHERE clause is used to filter the results based on the condition </a:t>
            </a:r>
            <a:r>
              <a:rPr lang="en-US" sz="1600" dirty="0" err="1">
                <a:latin typeface="Times New Roman" pitchFamily="18" charset="0"/>
                <a:cs typeface="Times New Roman" pitchFamily="18" charset="0"/>
              </a:rPr>
              <a:t>Lname</a:t>
            </a:r>
            <a:r>
              <a:rPr lang="en-US" sz="1600" dirty="0">
                <a:latin typeface="Times New Roman" pitchFamily="18" charset="0"/>
                <a:cs typeface="Times New Roman" pitchFamily="18" charset="0"/>
              </a:rPr>
              <a:t> LIKE '%a', which means that only the rows  where the </a:t>
            </a:r>
            <a:r>
              <a:rPr lang="en-US" sz="1600" dirty="0" err="1">
                <a:latin typeface="Times New Roman" pitchFamily="18" charset="0"/>
                <a:cs typeface="Times New Roman" pitchFamily="18" charset="0"/>
              </a:rPr>
              <a:t>Lname</a:t>
            </a:r>
            <a:r>
              <a:rPr lang="en-US" sz="1600" dirty="0">
                <a:latin typeface="Times New Roman" pitchFamily="18" charset="0"/>
                <a:cs typeface="Times New Roman" pitchFamily="18" charset="0"/>
              </a:rPr>
              <a:t> column ends with the letter 'a' will be returned. The % symbol is a wildcard character that represents  any number of characters, so the condition </a:t>
            </a:r>
            <a:r>
              <a:rPr lang="en-US" sz="1600" dirty="0" err="1">
                <a:latin typeface="Times New Roman" pitchFamily="18" charset="0"/>
                <a:cs typeface="Times New Roman" pitchFamily="18" charset="0"/>
              </a:rPr>
              <a:t>Lname</a:t>
            </a:r>
            <a:r>
              <a:rPr lang="en-US" sz="1600" dirty="0">
                <a:latin typeface="Times New Roman" pitchFamily="18" charset="0"/>
                <a:cs typeface="Times New Roman" pitchFamily="18" charset="0"/>
              </a:rPr>
              <a:t> LIKE '%a' will match any value in the </a:t>
            </a:r>
            <a:r>
              <a:rPr lang="en-US" sz="1600" dirty="0" err="1">
                <a:latin typeface="Times New Roman" pitchFamily="18" charset="0"/>
                <a:cs typeface="Times New Roman" pitchFamily="18" charset="0"/>
              </a:rPr>
              <a:t>Lname</a:t>
            </a:r>
            <a:r>
              <a:rPr lang="en-US" sz="1600" dirty="0">
                <a:latin typeface="Times New Roman" pitchFamily="18" charset="0"/>
                <a:cs typeface="Times New Roman" pitchFamily="18" charset="0"/>
              </a:rPr>
              <a:t> column that ends with the letter 'a' </a:t>
            </a:r>
          </a:p>
          <a:p>
            <a:pPr marL="0" indent="0">
              <a:buNone/>
            </a:pPr>
            <a:r>
              <a:rPr lang="en-US" sz="1600" b="1" dirty="0">
                <a:latin typeface="Times New Roman" pitchFamily="18" charset="0"/>
                <a:cs typeface="Times New Roman" pitchFamily="18" charset="0"/>
              </a:rPr>
              <a:t>OUTPUT:</a:t>
            </a:r>
          </a:p>
          <a:p>
            <a:pPr marL="0" indent="0">
              <a:buNone/>
            </a:pPr>
            <a:endParaRPr lang="en-US" sz="1600" dirty="0">
              <a:latin typeface="Times New Roman" pitchFamily="18" charset="0"/>
              <a:cs typeface="Times New Roman" pitchFamily="18" charset="0"/>
            </a:endParaRPr>
          </a:p>
        </p:txBody>
      </p:sp>
      <p:pic>
        <p:nvPicPr>
          <p:cNvPr id="12289" name="Picture 1"/>
          <p:cNvPicPr>
            <a:picLocks noChangeAspect="1" noChangeArrowheads="1"/>
          </p:cNvPicPr>
          <p:nvPr/>
        </p:nvPicPr>
        <p:blipFill>
          <a:blip r:embed="rId2" cstate="print"/>
          <a:stretch>
            <a:fillRect/>
          </a:stretch>
        </p:blipFill>
        <p:spPr bwMode="auto">
          <a:xfrm>
            <a:off x="941134" y="3987927"/>
            <a:ext cx="5897562" cy="857250"/>
          </a:xfrm>
          <a:prstGeom prst="rect">
            <a:avLst/>
          </a:prstGeom>
          <a:noFill/>
          <a:ln w="9525">
            <a:noFill/>
            <a:miter lim="800000"/>
          </a:ln>
          <a:effectLst/>
        </p:spPr>
      </p:pic>
    </p:spTree>
    <p:extLst>
      <p:ext uri="{BB962C8B-B14F-4D97-AF65-F5344CB8AC3E}">
        <p14:creationId xmlns:p14="http://schemas.microsoft.com/office/powerpoint/2010/main" xmlns="" val="23764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0035B-BE8E-E0CA-AEFF-A97E7A6C6615}"/>
              </a:ext>
            </a:extLst>
          </p:cNvPr>
          <p:cNvSpPr>
            <a:spLocks noGrp="1"/>
          </p:cNvSpPr>
          <p:nvPr>
            <p:ph type="title"/>
          </p:nvPr>
        </p:nvSpPr>
        <p:spPr>
          <a:xfrm>
            <a:off x="783771" y="274320"/>
            <a:ext cx="11299372" cy="629194"/>
          </a:xfrm>
        </p:spPr>
        <p:txBody>
          <a:bodyPr>
            <a:normAutofit/>
          </a:bodyPr>
          <a:lstStyle/>
          <a:p>
            <a:r>
              <a:rPr lang="en-US" sz="1800" b="1" dirty="0">
                <a:latin typeface="Times New Roman" pitchFamily="18" charset="0"/>
                <a:cs typeface="Times New Roman" pitchFamily="18" charset="0"/>
              </a:rPr>
              <a:t>QUESTION 14. Select the details of the employee who work either for department ‘loan’ or ‘credit’</a:t>
            </a:r>
          </a:p>
        </p:txBody>
      </p:sp>
      <p:sp>
        <p:nvSpPr>
          <p:cNvPr id="3" name="Content Placeholder 2">
            <a:extLst>
              <a:ext uri="{FF2B5EF4-FFF2-40B4-BE49-F238E27FC236}">
                <a16:creationId xmlns:a16="http://schemas.microsoft.com/office/drawing/2014/main" xmlns="" id="{EA861873-0FA1-21C6-3505-7036ECB29877}"/>
              </a:ext>
            </a:extLst>
          </p:cNvPr>
          <p:cNvSpPr>
            <a:spLocks noGrp="1"/>
          </p:cNvSpPr>
          <p:nvPr>
            <p:ph idx="1"/>
          </p:nvPr>
        </p:nvSpPr>
        <p:spPr>
          <a:xfrm>
            <a:off x="783771" y="813817"/>
            <a:ext cx="10784837" cy="5761154"/>
          </a:xfrm>
        </p:spPr>
        <p:txBody>
          <a:bodyPr/>
          <a:lstStyle/>
          <a:p>
            <a:pPr marL="0" indent="0">
              <a:buNone/>
            </a:pPr>
            <a:r>
              <a:rPr lang="en-US" sz="1600" b="1" dirty="0" smtClean="0">
                <a:latin typeface="Times New Roman" pitchFamily="18" charset="0"/>
                <a:cs typeface="Times New Roman" pitchFamily="18" charset="0"/>
              </a:rPr>
              <a:t>ANSWER:</a:t>
            </a:r>
            <a:endParaRPr lang="en-US" sz="1600" b="1"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SELECT * FROM employees;</a:t>
            </a:r>
          </a:p>
          <a:p>
            <a:pPr marL="0" indent="0">
              <a:buNone/>
            </a:pPr>
            <a:r>
              <a:rPr lang="en-US" sz="1600" dirty="0">
                <a:latin typeface="Times New Roman" pitchFamily="18" charset="0"/>
                <a:cs typeface="Times New Roman" pitchFamily="18" charset="0"/>
              </a:rPr>
              <a:t>SELECT * FROM employees</a:t>
            </a:r>
          </a:p>
          <a:p>
            <a:pPr marL="0" indent="0">
              <a:buNone/>
            </a:pPr>
            <a:r>
              <a:rPr lang="en-US" sz="1600" dirty="0">
                <a:latin typeface="Times New Roman" pitchFamily="18" charset="0"/>
                <a:cs typeface="Times New Roman" pitchFamily="18" charset="0"/>
              </a:rPr>
              <a:t>WHERE </a:t>
            </a:r>
            <a:r>
              <a:rPr lang="en-US" sz="1600" dirty="0" smtClean="0">
                <a:latin typeface="Times New Roman" pitchFamily="18" charset="0"/>
                <a:cs typeface="Times New Roman" pitchFamily="18" charset="0"/>
              </a:rPr>
              <a:t>Dept </a:t>
            </a:r>
            <a:r>
              <a:rPr lang="en-US" sz="1600" dirty="0">
                <a:latin typeface="Times New Roman" pitchFamily="18" charset="0"/>
                <a:cs typeface="Times New Roman" pitchFamily="18" charset="0"/>
              </a:rPr>
              <a:t>= 'loan' OR 'credit’;</a:t>
            </a: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The SQL statement selects all columns from the "employees" table. The WHERE clause filters the results to only include rows where the "Dept" column is either 'loan' or 'credit'. The OR operator is used to specify that either condition can be true for a row to be included in the result</a:t>
            </a:r>
            <a:r>
              <a:rPr lang="en-US" sz="1600" dirty="0" smtClean="0">
                <a:latin typeface="Times New Roman" pitchFamily="18" charset="0"/>
                <a:cs typeface="Times New Roman" pitchFamily="18" charset="0"/>
              </a:rPr>
              <a:t>.</a:t>
            </a:r>
          </a:p>
          <a:p>
            <a:pPr marL="0" indent="0">
              <a:buNone/>
            </a:pPr>
            <a:endParaRPr lang="en-US"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OUTPUT:</a:t>
            </a:r>
          </a:p>
        </p:txBody>
      </p:sp>
      <p:pic>
        <p:nvPicPr>
          <p:cNvPr id="11265" name="Picture 1"/>
          <p:cNvPicPr>
            <a:picLocks noChangeAspect="1" noChangeArrowheads="1"/>
          </p:cNvPicPr>
          <p:nvPr/>
        </p:nvPicPr>
        <p:blipFill>
          <a:blip r:embed="rId2" cstate="print"/>
          <a:stretch>
            <a:fillRect/>
          </a:stretch>
        </p:blipFill>
        <p:spPr bwMode="auto">
          <a:xfrm>
            <a:off x="848170" y="4064889"/>
            <a:ext cx="8259762" cy="1123950"/>
          </a:xfrm>
          <a:prstGeom prst="rect">
            <a:avLst/>
          </a:prstGeom>
          <a:noFill/>
          <a:ln w="9525">
            <a:noFill/>
            <a:miter lim="800000"/>
          </a:ln>
          <a:effectLst/>
        </p:spPr>
      </p:pic>
    </p:spTree>
    <p:extLst>
      <p:ext uri="{BB962C8B-B14F-4D97-AF65-F5344CB8AC3E}">
        <p14:creationId xmlns:p14="http://schemas.microsoft.com/office/powerpoint/2010/main" xmlns="" val="2635939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7448" y="721399"/>
            <a:ext cx="9865095" cy="566822"/>
          </a:xfrm>
          <a:prstGeom prst="rect">
            <a:avLst/>
          </a:prstGeom>
        </p:spPr>
        <p:txBody>
          <a:bodyPr vert="horz" wrap="square" lIns="0" tIns="12700" rIns="0" bIns="0" rtlCol="0">
            <a:spAutoFit/>
          </a:bodyPr>
          <a:lstStyle/>
          <a:p>
            <a:pPr marL="12700">
              <a:lnSpc>
                <a:spcPct val="100000"/>
              </a:lnSpc>
              <a:spcBef>
                <a:spcPts val="100"/>
              </a:spcBef>
            </a:pPr>
            <a:r>
              <a:rPr sz="3600" b="1" spc="-5" dirty="0" smtClean="0">
                <a:latin typeface="Times New Roman" pitchFamily="18" charset="0"/>
                <a:cs typeface="Times New Roman" pitchFamily="18" charset="0"/>
              </a:rPr>
              <a:t>PROBLEM</a:t>
            </a:r>
            <a:r>
              <a:rPr sz="3600" b="1" spc="-20" dirty="0" smtClean="0">
                <a:latin typeface="Times New Roman" pitchFamily="18" charset="0"/>
                <a:cs typeface="Times New Roman" pitchFamily="18" charset="0"/>
              </a:rPr>
              <a:t> </a:t>
            </a:r>
            <a:r>
              <a:rPr sz="3600" b="1" spc="-5" dirty="0" smtClean="0">
                <a:latin typeface="Times New Roman" pitchFamily="18" charset="0"/>
                <a:cs typeface="Times New Roman" pitchFamily="18" charset="0"/>
              </a:rPr>
              <a:t>STATEMENT</a:t>
            </a:r>
            <a:endParaRPr sz="3600" b="1" spc="-5" dirty="0">
              <a:latin typeface="Times New Roman" pitchFamily="18" charset="0"/>
              <a:cs typeface="Times New Roman" pitchFamily="18" charset="0"/>
            </a:endParaRPr>
          </a:p>
        </p:txBody>
      </p:sp>
      <p:sp>
        <p:nvSpPr>
          <p:cNvPr id="3" name="object 3"/>
          <p:cNvSpPr txBox="1"/>
          <p:nvPr/>
        </p:nvSpPr>
        <p:spPr>
          <a:xfrm>
            <a:off x="1010475" y="1806321"/>
            <a:ext cx="5169535" cy="3382016"/>
          </a:xfrm>
          <a:prstGeom prst="rect">
            <a:avLst/>
          </a:prstGeom>
        </p:spPr>
        <p:txBody>
          <a:bodyPr vert="horz" wrap="square" lIns="0" tIns="12700" rIns="0" bIns="0" rtlCol="0">
            <a:spAutoFit/>
          </a:bodyPr>
          <a:lstStyle/>
          <a:p>
            <a:pPr marL="370205" marR="6985" indent="-358140" algn="just">
              <a:lnSpc>
                <a:spcPct val="114999"/>
              </a:lnSpc>
              <a:spcBef>
                <a:spcPts val="100"/>
              </a:spcBef>
              <a:buChar char="•"/>
              <a:tabLst>
                <a:tab pos="370840" algn="l"/>
              </a:tabLst>
            </a:pPr>
            <a:r>
              <a:rPr sz="1600" spc="-5" dirty="0">
                <a:latin typeface="Times New Roman" pitchFamily="18" charset="0"/>
                <a:cs typeface="Times New Roman" pitchFamily="18" charset="0"/>
              </a:rPr>
              <a:t>Every bank transaction needs to be recorded </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for</a:t>
            </a:r>
            <a:r>
              <a:rPr sz="1600" spc="-10" dirty="0">
                <a:latin typeface="Times New Roman" pitchFamily="18" charset="0"/>
                <a:cs typeface="Times New Roman" pitchFamily="18" charset="0"/>
              </a:rPr>
              <a:t> </a:t>
            </a:r>
            <a:r>
              <a:rPr sz="1600" spc="-5" dirty="0">
                <a:latin typeface="Times New Roman" pitchFamily="18" charset="0"/>
                <a:cs typeface="Times New Roman" pitchFamily="18" charset="0"/>
              </a:rPr>
              <a:t>future use.</a:t>
            </a:r>
            <a:endParaRPr sz="1600" dirty="0">
              <a:latin typeface="Times New Roman" pitchFamily="18" charset="0"/>
              <a:cs typeface="Times New Roman" pitchFamily="18" charset="0"/>
            </a:endParaRPr>
          </a:p>
          <a:p>
            <a:pPr marL="370205" marR="6985" indent="-358140" algn="just">
              <a:lnSpc>
                <a:spcPct val="114999"/>
              </a:lnSpc>
              <a:buChar char="•"/>
              <a:tabLst>
                <a:tab pos="370840" algn="l"/>
              </a:tabLst>
            </a:pPr>
            <a:r>
              <a:rPr sz="1600" spc="-5" dirty="0">
                <a:latin typeface="Times New Roman" pitchFamily="18" charset="0"/>
                <a:cs typeface="Times New Roman" pitchFamily="18" charset="0"/>
              </a:rPr>
              <a:t>This</a:t>
            </a:r>
            <a:r>
              <a:rPr sz="1600" spc="310" dirty="0">
                <a:latin typeface="Times New Roman" pitchFamily="18" charset="0"/>
                <a:cs typeface="Times New Roman" pitchFamily="18" charset="0"/>
              </a:rPr>
              <a:t> </a:t>
            </a:r>
            <a:r>
              <a:rPr sz="1600" spc="-5" dirty="0">
                <a:latin typeface="Times New Roman" pitchFamily="18" charset="0"/>
                <a:cs typeface="Times New Roman" pitchFamily="18" charset="0"/>
              </a:rPr>
              <a:t>day-to-day</a:t>
            </a:r>
            <a:r>
              <a:rPr sz="1600" spc="315" dirty="0">
                <a:latin typeface="Times New Roman" pitchFamily="18" charset="0"/>
                <a:cs typeface="Times New Roman" pitchFamily="18" charset="0"/>
              </a:rPr>
              <a:t> </a:t>
            </a:r>
            <a:r>
              <a:rPr sz="1600" spc="-5" dirty="0">
                <a:latin typeface="Times New Roman" pitchFamily="18" charset="0"/>
                <a:cs typeface="Times New Roman" pitchFamily="18" charset="0"/>
              </a:rPr>
              <a:t>transaction</a:t>
            </a:r>
            <a:r>
              <a:rPr sz="1600" spc="315" dirty="0">
                <a:latin typeface="Times New Roman" pitchFamily="18" charset="0"/>
                <a:cs typeface="Times New Roman" pitchFamily="18" charset="0"/>
              </a:rPr>
              <a:t> </a:t>
            </a:r>
            <a:r>
              <a:rPr sz="1600" spc="-5" dirty="0">
                <a:latin typeface="Times New Roman" pitchFamily="18" charset="0"/>
                <a:cs typeface="Times New Roman" pitchFamily="18" charset="0"/>
              </a:rPr>
              <a:t>leads</a:t>
            </a:r>
            <a:r>
              <a:rPr sz="1600" spc="315" dirty="0">
                <a:latin typeface="Times New Roman" pitchFamily="18" charset="0"/>
                <a:cs typeface="Times New Roman" pitchFamily="18" charset="0"/>
              </a:rPr>
              <a:t> </a:t>
            </a:r>
            <a:r>
              <a:rPr sz="1600" spc="-5" dirty="0">
                <a:latin typeface="Times New Roman" pitchFamily="18" charset="0"/>
                <a:cs typeface="Times New Roman" pitchFamily="18" charset="0"/>
              </a:rPr>
              <a:t>to</a:t>
            </a:r>
            <a:r>
              <a:rPr sz="1600" spc="315" dirty="0">
                <a:latin typeface="Times New Roman" pitchFamily="18" charset="0"/>
                <a:cs typeface="Times New Roman" pitchFamily="18" charset="0"/>
              </a:rPr>
              <a:t> </a:t>
            </a:r>
            <a:r>
              <a:rPr sz="1600" spc="-5" dirty="0">
                <a:latin typeface="Times New Roman" pitchFamily="18" charset="0"/>
                <a:cs typeface="Times New Roman" pitchFamily="18" charset="0"/>
              </a:rPr>
              <a:t>creation </a:t>
            </a:r>
            <a:r>
              <a:rPr sz="1600" spc="-459" dirty="0">
                <a:latin typeface="Times New Roman" pitchFamily="18" charset="0"/>
                <a:cs typeface="Times New Roman" pitchFamily="18" charset="0"/>
              </a:rPr>
              <a:t> </a:t>
            </a:r>
            <a:r>
              <a:rPr sz="1600" spc="-5" dirty="0">
                <a:latin typeface="Times New Roman" pitchFamily="18" charset="0"/>
                <a:cs typeface="Times New Roman" pitchFamily="18" charset="0"/>
              </a:rPr>
              <a:t>of</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new</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data</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or</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modifying</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the</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existing</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data </a:t>
            </a:r>
            <a:r>
              <a:rPr sz="1600" spc="-455" dirty="0">
                <a:latin typeface="Times New Roman" pitchFamily="18" charset="0"/>
                <a:cs typeface="Times New Roman" pitchFamily="18" charset="0"/>
              </a:rPr>
              <a:t> </a:t>
            </a:r>
            <a:r>
              <a:rPr sz="1600" spc="-5" dirty="0">
                <a:latin typeface="Times New Roman" pitchFamily="18" charset="0"/>
                <a:cs typeface="Times New Roman" pitchFamily="18" charset="0"/>
              </a:rPr>
              <a:t>records.</a:t>
            </a:r>
            <a:endParaRPr sz="1600" dirty="0">
              <a:latin typeface="Times New Roman" pitchFamily="18" charset="0"/>
              <a:cs typeface="Times New Roman" pitchFamily="18" charset="0"/>
            </a:endParaRPr>
          </a:p>
          <a:p>
            <a:pPr marL="370205" marR="200660" indent="-358140">
              <a:lnSpc>
                <a:spcPct val="114999"/>
              </a:lnSpc>
              <a:buChar char="•"/>
              <a:tabLst>
                <a:tab pos="370205" algn="l"/>
                <a:tab pos="370840" algn="l"/>
              </a:tabLst>
            </a:pPr>
            <a:r>
              <a:rPr sz="1600" spc="-5" dirty="0">
                <a:latin typeface="Times New Roman" pitchFamily="18" charset="0"/>
                <a:cs typeface="Times New Roman" pitchFamily="18" charset="0"/>
              </a:rPr>
              <a:t>To access and deal with their data, many </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organizations across industries primarily rely </a:t>
            </a:r>
            <a:r>
              <a:rPr sz="1600" spc="-455" dirty="0">
                <a:latin typeface="Times New Roman" pitchFamily="18" charset="0"/>
                <a:cs typeface="Times New Roman" pitchFamily="18" charset="0"/>
              </a:rPr>
              <a:t> </a:t>
            </a:r>
            <a:r>
              <a:rPr sz="1600" spc="-5" dirty="0">
                <a:latin typeface="Times New Roman" pitchFamily="18" charset="0"/>
                <a:cs typeface="Times New Roman" pitchFamily="18" charset="0"/>
              </a:rPr>
              <a:t>on</a:t>
            </a:r>
            <a:r>
              <a:rPr sz="1600" spc="-10" dirty="0">
                <a:latin typeface="Times New Roman" pitchFamily="18" charset="0"/>
                <a:cs typeface="Times New Roman" pitchFamily="18" charset="0"/>
              </a:rPr>
              <a:t> </a:t>
            </a:r>
            <a:r>
              <a:rPr sz="1600" spc="-5" dirty="0">
                <a:latin typeface="Times New Roman" pitchFamily="18" charset="0"/>
                <a:cs typeface="Times New Roman" pitchFamily="18" charset="0"/>
              </a:rPr>
              <a:t>Database</a:t>
            </a:r>
            <a:r>
              <a:rPr sz="1600" spc="-10" dirty="0">
                <a:latin typeface="Times New Roman" pitchFamily="18" charset="0"/>
                <a:cs typeface="Times New Roman" pitchFamily="18" charset="0"/>
              </a:rPr>
              <a:t> </a:t>
            </a:r>
            <a:r>
              <a:rPr sz="1600" spc="-5" dirty="0">
                <a:latin typeface="Times New Roman" pitchFamily="18" charset="0"/>
                <a:cs typeface="Times New Roman" pitchFamily="18" charset="0"/>
              </a:rPr>
              <a:t>Management</a:t>
            </a:r>
            <a:r>
              <a:rPr sz="1600" spc="-10" dirty="0">
                <a:latin typeface="Times New Roman" pitchFamily="18" charset="0"/>
                <a:cs typeface="Times New Roman" pitchFamily="18" charset="0"/>
              </a:rPr>
              <a:t> </a:t>
            </a:r>
            <a:r>
              <a:rPr sz="1600" spc="-5" dirty="0">
                <a:latin typeface="Times New Roman" pitchFamily="18" charset="0"/>
                <a:cs typeface="Times New Roman" pitchFamily="18" charset="0"/>
              </a:rPr>
              <a:t>Systems.</a:t>
            </a:r>
            <a:endParaRPr sz="1600" dirty="0">
              <a:latin typeface="Times New Roman" pitchFamily="18" charset="0"/>
              <a:cs typeface="Times New Roman" pitchFamily="18" charset="0"/>
            </a:endParaRPr>
          </a:p>
          <a:p>
            <a:pPr marL="370205" marR="5080" indent="-358140" algn="just">
              <a:lnSpc>
                <a:spcPct val="114999"/>
              </a:lnSpc>
              <a:buChar char="•"/>
              <a:tabLst>
                <a:tab pos="370840" algn="l"/>
              </a:tabLst>
            </a:pPr>
            <a:r>
              <a:rPr sz="1600" spc="-5" dirty="0">
                <a:latin typeface="Times New Roman" pitchFamily="18" charset="0"/>
                <a:cs typeface="Times New Roman" pitchFamily="18" charset="0"/>
              </a:rPr>
              <a:t>This</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brings</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the</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need</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of</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understanding</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the </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database</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tools</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and</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commands</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used</a:t>
            </a:r>
            <a:r>
              <a:rPr sz="1600" spc="459" dirty="0">
                <a:latin typeface="Times New Roman" pitchFamily="18" charset="0"/>
                <a:cs typeface="Times New Roman" pitchFamily="18" charset="0"/>
              </a:rPr>
              <a:t> </a:t>
            </a:r>
            <a:r>
              <a:rPr sz="1600" spc="-5" dirty="0">
                <a:latin typeface="Times New Roman" pitchFamily="18" charset="0"/>
                <a:cs typeface="Times New Roman" pitchFamily="18" charset="0"/>
              </a:rPr>
              <a:t>to </a:t>
            </a:r>
            <a:r>
              <a:rPr sz="1600" spc="-455" dirty="0">
                <a:latin typeface="Times New Roman" pitchFamily="18" charset="0"/>
                <a:cs typeface="Times New Roman" pitchFamily="18" charset="0"/>
              </a:rPr>
              <a:t> </a:t>
            </a:r>
            <a:r>
              <a:rPr sz="1600" spc="-5" dirty="0">
                <a:latin typeface="Times New Roman" pitchFamily="18" charset="0"/>
                <a:cs typeface="Times New Roman" pitchFamily="18" charset="0"/>
              </a:rPr>
              <a:t>maintain </a:t>
            </a:r>
            <a:r>
              <a:rPr sz="1600" dirty="0">
                <a:latin typeface="Times New Roman" pitchFamily="18" charset="0"/>
                <a:cs typeface="Times New Roman" pitchFamily="18" charset="0"/>
              </a:rPr>
              <a:t>a </a:t>
            </a:r>
            <a:r>
              <a:rPr sz="1600" spc="-5" dirty="0">
                <a:latin typeface="Times New Roman" pitchFamily="18" charset="0"/>
                <a:cs typeface="Times New Roman" pitchFamily="18" charset="0"/>
              </a:rPr>
              <a:t>database management system in </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the</a:t>
            </a:r>
            <a:r>
              <a:rPr sz="1600" spc="-10" dirty="0">
                <a:latin typeface="Times New Roman" pitchFamily="18" charset="0"/>
                <a:cs typeface="Times New Roman" pitchFamily="18" charset="0"/>
              </a:rPr>
              <a:t> </a:t>
            </a:r>
            <a:r>
              <a:rPr sz="1600" spc="-5" dirty="0">
                <a:latin typeface="Times New Roman" pitchFamily="18" charset="0"/>
                <a:cs typeface="Times New Roman" pitchFamily="18" charset="0"/>
              </a:rPr>
              <a:t>banks.</a:t>
            </a:r>
            <a:endParaRPr sz="1600" dirty="0">
              <a:latin typeface="Times New Roman" pitchFamily="18" charset="0"/>
              <a:cs typeface="Times New Roman" pitchFamily="18" charset="0"/>
            </a:endParaRPr>
          </a:p>
          <a:p>
            <a:pPr marL="370205" marR="8255" indent="-358140" algn="just">
              <a:lnSpc>
                <a:spcPct val="114999"/>
              </a:lnSpc>
              <a:buChar char="•"/>
              <a:tabLst>
                <a:tab pos="370840" algn="l"/>
              </a:tabLst>
            </a:pPr>
            <a:r>
              <a:rPr sz="1600" spc="-5" dirty="0">
                <a:latin typeface="Times New Roman" pitchFamily="18" charset="0"/>
                <a:cs typeface="Times New Roman" pitchFamily="18" charset="0"/>
              </a:rPr>
              <a:t>In this study, we will be going through the </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creation</a:t>
            </a:r>
            <a:r>
              <a:rPr sz="1600" spc="-10" dirty="0">
                <a:latin typeface="Times New Roman" pitchFamily="18" charset="0"/>
                <a:cs typeface="Times New Roman" pitchFamily="18" charset="0"/>
              </a:rPr>
              <a:t> </a:t>
            </a:r>
            <a:r>
              <a:rPr sz="1600" spc="-5" dirty="0">
                <a:latin typeface="Times New Roman" pitchFamily="18" charset="0"/>
                <a:cs typeface="Times New Roman" pitchFamily="18" charset="0"/>
              </a:rPr>
              <a:t>and</a:t>
            </a:r>
            <a:r>
              <a:rPr sz="1600" spc="-10" dirty="0">
                <a:latin typeface="Times New Roman" pitchFamily="18" charset="0"/>
                <a:cs typeface="Times New Roman" pitchFamily="18" charset="0"/>
              </a:rPr>
              <a:t> </a:t>
            </a:r>
            <a:r>
              <a:rPr sz="1600" spc="-5" dirty="0">
                <a:latin typeface="Times New Roman" pitchFamily="18" charset="0"/>
                <a:cs typeface="Times New Roman" pitchFamily="18" charset="0"/>
              </a:rPr>
              <a:t>handling of</a:t>
            </a:r>
            <a:r>
              <a:rPr sz="1600" spc="-10" dirty="0">
                <a:latin typeface="Times New Roman" pitchFamily="18" charset="0"/>
                <a:cs typeface="Times New Roman" pitchFamily="18" charset="0"/>
              </a:rPr>
              <a:t> </a:t>
            </a:r>
            <a:r>
              <a:rPr sz="1600" spc="-5" dirty="0">
                <a:latin typeface="Times New Roman" pitchFamily="18" charset="0"/>
                <a:cs typeface="Times New Roman" pitchFamily="18" charset="0"/>
              </a:rPr>
              <a:t>database.</a:t>
            </a:r>
            <a:endParaRPr sz="1600" dirty="0">
              <a:latin typeface="Times New Roman" pitchFamily="18" charset="0"/>
              <a:cs typeface="Times New Roman" pitchFamily="18" charset="0"/>
            </a:endParaRPr>
          </a:p>
        </p:txBody>
      </p:sp>
      <p:pic>
        <p:nvPicPr>
          <p:cNvPr id="4" name="object 4"/>
          <p:cNvPicPr/>
          <p:nvPr/>
        </p:nvPicPr>
        <p:blipFill>
          <a:blip r:embed="rId2" cstate="print"/>
          <a:stretch>
            <a:fillRect/>
          </a:stretch>
        </p:blipFill>
        <p:spPr>
          <a:xfrm>
            <a:off x="6849745" y="2161055"/>
            <a:ext cx="4645491" cy="2535888"/>
          </a:xfrm>
          <a:prstGeom prst="rect">
            <a:avLst/>
          </a:prstGeo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AEA4E1-3650-5329-2F53-283559A8356F}"/>
              </a:ext>
            </a:extLst>
          </p:cNvPr>
          <p:cNvSpPr>
            <a:spLocks noGrp="1"/>
          </p:cNvSpPr>
          <p:nvPr>
            <p:ph type="title"/>
          </p:nvPr>
        </p:nvSpPr>
        <p:spPr>
          <a:xfrm>
            <a:off x="805543" y="310896"/>
            <a:ext cx="11190514" cy="679704"/>
          </a:xfrm>
        </p:spPr>
        <p:txBody>
          <a:bodyPr>
            <a:normAutofit/>
          </a:bodyPr>
          <a:lstStyle/>
          <a:p>
            <a:r>
              <a:rPr lang="en-US" sz="1800" b="1" dirty="0">
                <a:latin typeface="Times New Roman" pitchFamily="18" charset="0"/>
                <a:cs typeface="Times New Roman" pitchFamily="18" charset="0"/>
              </a:rPr>
              <a:t>QUESTION 15. Write a query to display the customer number, customer </a:t>
            </a:r>
            <a:r>
              <a:rPr lang="en-US" sz="1800" b="1" dirty="0" err="1">
                <a:latin typeface="Times New Roman" pitchFamily="18" charset="0"/>
                <a:cs typeface="Times New Roman" pitchFamily="18" charset="0"/>
              </a:rPr>
              <a:t>firstname</a:t>
            </a:r>
            <a:r>
              <a:rPr lang="en-US" sz="1800" b="1" dirty="0">
                <a:latin typeface="Times New Roman" pitchFamily="18" charset="0"/>
                <a:cs typeface="Times New Roman" pitchFamily="18" charset="0"/>
              </a:rPr>
              <a:t>, account number for the customer’s who are born after 15th of any month</a:t>
            </a:r>
            <a:r>
              <a:rPr lang="en-US" sz="1800" b="1" dirty="0"/>
              <a:t>.</a:t>
            </a:r>
          </a:p>
        </p:txBody>
      </p:sp>
      <p:sp>
        <p:nvSpPr>
          <p:cNvPr id="3" name="Content Placeholder 2">
            <a:extLst>
              <a:ext uri="{FF2B5EF4-FFF2-40B4-BE49-F238E27FC236}">
                <a16:creationId xmlns:a16="http://schemas.microsoft.com/office/drawing/2014/main" xmlns="" id="{C395E770-40A0-89E5-B933-0BC5498F73B7}"/>
              </a:ext>
            </a:extLst>
          </p:cNvPr>
          <p:cNvSpPr>
            <a:spLocks noGrp="1"/>
          </p:cNvSpPr>
          <p:nvPr>
            <p:ph idx="1"/>
          </p:nvPr>
        </p:nvSpPr>
        <p:spPr>
          <a:xfrm>
            <a:off x="805543" y="1033273"/>
            <a:ext cx="11190514" cy="5487270"/>
          </a:xfrm>
        </p:spPr>
        <p:txBody>
          <a:bodyPr/>
          <a:lstStyle/>
          <a:p>
            <a:pPr marL="0" indent="0">
              <a:buNone/>
            </a:pPr>
            <a:r>
              <a:rPr lang="en-US" sz="1600" b="1" dirty="0">
                <a:latin typeface="Times New Roman" pitchFamily="18" charset="0"/>
                <a:cs typeface="Times New Roman" pitchFamily="18" charset="0"/>
              </a:rPr>
              <a:t>ANSWER:</a:t>
            </a:r>
          </a:p>
          <a:p>
            <a:pPr marL="0" indent="0">
              <a:buNone/>
            </a:pPr>
            <a:r>
              <a:rPr lang="en-US" sz="1600" dirty="0">
                <a:latin typeface="Times New Roman" pitchFamily="18" charset="0"/>
                <a:cs typeface="Times New Roman" pitchFamily="18" charset="0"/>
              </a:rPr>
              <a:t>SELECT </a:t>
            </a:r>
            <a:r>
              <a:rPr lang="en-US" sz="1600" dirty="0" err="1">
                <a:latin typeface="Times New Roman" pitchFamily="18" charset="0"/>
                <a:cs typeface="Times New Roman" pitchFamily="18" charset="0"/>
              </a:rPr>
              <a:t>a.Cust_id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a.Fname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a.DoB</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b.Acc_no</a:t>
            </a:r>
            <a:r>
              <a:rPr lang="en-US" sz="1600" dirty="0">
                <a:latin typeface="Times New Roman" pitchFamily="18" charset="0"/>
                <a:cs typeface="Times New Roman" pitchFamily="18" charset="0"/>
              </a:rPr>
              <a:t> </a:t>
            </a:r>
          </a:p>
          <a:p>
            <a:pPr marL="0" indent="0">
              <a:buNone/>
            </a:pPr>
            <a:r>
              <a:rPr lang="en-US" sz="1600" dirty="0">
                <a:latin typeface="Times New Roman" pitchFamily="18" charset="0"/>
                <a:cs typeface="Times New Roman" pitchFamily="18" charset="0"/>
              </a:rPr>
              <a:t>FROM customers a</a:t>
            </a:r>
          </a:p>
          <a:p>
            <a:pPr marL="0" indent="0">
              <a:buNone/>
            </a:pPr>
            <a:r>
              <a:rPr lang="en-US" sz="1600" dirty="0">
                <a:latin typeface="Times New Roman" pitchFamily="18" charset="0"/>
                <a:cs typeface="Times New Roman" pitchFamily="18" charset="0"/>
              </a:rPr>
              <a:t>JOIN accounts b</a:t>
            </a:r>
          </a:p>
          <a:p>
            <a:pPr marL="0" indent="0">
              <a:buNone/>
            </a:pPr>
            <a:r>
              <a:rPr lang="en-US" sz="1600" dirty="0">
                <a:latin typeface="Times New Roman" pitchFamily="18" charset="0"/>
                <a:cs typeface="Times New Roman" pitchFamily="18" charset="0"/>
              </a:rPr>
              <a:t>ON </a:t>
            </a:r>
            <a:r>
              <a:rPr lang="en-US" sz="1600" dirty="0" err="1">
                <a:latin typeface="Times New Roman" pitchFamily="18" charset="0"/>
                <a:cs typeface="Times New Roman" pitchFamily="18" charset="0"/>
              </a:rPr>
              <a:t>a.Cust_id</a:t>
            </a:r>
            <a:r>
              <a:rPr lang="en-US" sz="1600" dirty="0">
                <a:latin typeface="Times New Roman" pitchFamily="18" charset="0"/>
                <a:cs typeface="Times New Roman" pitchFamily="18" charset="0"/>
              </a:rPr>
              <a:t> = </a:t>
            </a:r>
            <a:r>
              <a:rPr lang="en-US" sz="1600" dirty="0" err="1">
                <a:latin typeface="Times New Roman" pitchFamily="18" charset="0"/>
                <a:cs typeface="Times New Roman" pitchFamily="18" charset="0"/>
              </a:rPr>
              <a:t>b.Cust_id</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WHERE DATE_FORMAT(</a:t>
            </a:r>
            <a:r>
              <a:rPr lang="en-US" sz="1600" dirty="0" err="1">
                <a:latin typeface="Times New Roman" pitchFamily="18" charset="0"/>
                <a:cs typeface="Times New Roman" pitchFamily="18" charset="0"/>
              </a:rPr>
              <a:t>a.DoB</a:t>
            </a:r>
            <a:r>
              <a:rPr lang="en-US" sz="1600" dirty="0">
                <a:latin typeface="Times New Roman" pitchFamily="18" charset="0"/>
                <a:cs typeface="Times New Roman" pitchFamily="18" charset="0"/>
              </a:rPr>
              <a:t>, '%d') &gt; 15;</a:t>
            </a: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The SQL statement selects the columns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DoB</a:t>
            </a:r>
            <a:r>
              <a:rPr lang="en-US" sz="1600" dirty="0">
                <a:latin typeface="Times New Roman" pitchFamily="18" charset="0"/>
                <a:cs typeface="Times New Roman" pitchFamily="18" charset="0"/>
              </a:rPr>
              <a:t>, and </a:t>
            </a:r>
            <a:r>
              <a:rPr lang="en-US" sz="1600" dirty="0" err="1">
                <a:latin typeface="Times New Roman" pitchFamily="18" charset="0"/>
                <a:cs typeface="Times New Roman" pitchFamily="18" charset="0"/>
              </a:rPr>
              <a:t>Acc_no</a:t>
            </a:r>
            <a:r>
              <a:rPr lang="en-US" sz="1600" dirty="0">
                <a:latin typeface="Times New Roman" pitchFamily="18" charset="0"/>
                <a:cs typeface="Times New Roman" pitchFamily="18" charset="0"/>
              </a:rPr>
              <a:t> from the tables customers and </a:t>
            </a:r>
            <a:r>
              <a:rPr lang="en-US" sz="1600" dirty="0" err="1">
                <a:latin typeface="Times New Roman" pitchFamily="18" charset="0"/>
                <a:cs typeface="Times New Roman" pitchFamily="18" charset="0"/>
              </a:rPr>
              <a:t>accounts.The</a:t>
            </a:r>
            <a:r>
              <a:rPr lang="en-US" sz="1600" dirty="0">
                <a:latin typeface="Times New Roman" pitchFamily="18" charset="0"/>
                <a:cs typeface="Times New Roman" pitchFamily="18" charset="0"/>
              </a:rPr>
              <a:t> JOIN clause is used to combine the two tables based on the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column.The</a:t>
            </a:r>
            <a:r>
              <a:rPr lang="en-US" sz="1600" dirty="0">
                <a:latin typeface="Times New Roman" pitchFamily="18" charset="0"/>
                <a:cs typeface="Times New Roman" pitchFamily="18" charset="0"/>
              </a:rPr>
              <a:t> WHERE clause filters the results to only include rows where the day of the </a:t>
            </a:r>
            <a:r>
              <a:rPr lang="en-US" sz="1600" dirty="0" err="1">
                <a:latin typeface="Times New Roman" pitchFamily="18" charset="0"/>
                <a:cs typeface="Times New Roman" pitchFamily="18" charset="0"/>
              </a:rPr>
              <a:t>DoB</a:t>
            </a:r>
            <a:r>
              <a:rPr lang="en-US" sz="1600" dirty="0">
                <a:latin typeface="Times New Roman" pitchFamily="18" charset="0"/>
                <a:cs typeface="Times New Roman" pitchFamily="18" charset="0"/>
              </a:rPr>
              <a:t> column is greater than 15 of any month.</a:t>
            </a:r>
          </a:p>
          <a:p>
            <a:pPr marL="0" indent="0">
              <a:buNone/>
            </a:pPr>
            <a:r>
              <a:rPr lang="en-US" sz="1600" b="1" dirty="0">
                <a:latin typeface="Times New Roman" pitchFamily="18" charset="0"/>
                <a:cs typeface="Times New Roman" pitchFamily="18" charset="0"/>
              </a:rPr>
              <a:t>OUTPUT:</a:t>
            </a:r>
          </a:p>
          <a:p>
            <a:pPr marL="0" indent="0">
              <a:buNone/>
            </a:pPr>
            <a:endParaRPr lang="en-US" sz="1600" b="1" dirty="0"/>
          </a:p>
        </p:txBody>
      </p:sp>
      <p:pic>
        <p:nvPicPr>
          <p:cNvPr id="10241" name="Picture 1"/>
          <p:cNvPicPr>
            <a:picLocks noChangeAspect="1" noChangeArrowheads="1"/>
          </p:cNvPicPr>
          <p:nvPr/>
        </p:nvPicPr>
        <p:blipFill>
          <a:blip r:embed="rId2" cstate="print"/>
          <a:stretch>
            <a:fillRect/>
          </a:stretch>
        </p:blipFill>
        <p:spPr bwMode="auto">
          <a:xfrm>
            <a:off x="1027430" y="4990338"/>
            <a:ext cx="5926138" cy="1028700"/>
          </a:xfrm>
          <a:prstGeom prst="rect">
            <a:avLst/>
          </a:prstGeom>
          <a:noFill/>
          <a:ln w="9525">
            <a:noFill/>
            <a:miter lim="800000"/>
          </a:ln>
          <a:effectLst/>
        </p:spPr>
      </p:pic>
    </p:spTree>
    <p:extLst>
      <p:ext uri="{BB962C8B-B14F-4D97-AF65-F5344CB8AC3E}">
        <p14:creationId xmlns:p14="http://schemas.microsoft.com/office/powerpoint/2010/main" xmlns="" val="11555228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940115-3609-E404-8DCA-A999FA3B956F}"/>
              </a:ext>
            </a:extLst>
          </p:cNvPr>
          <p:cNvSpPr>
            <a:spLocks noGrp="1"/>
          </p:cNvSpPr>
          <p:nvPr>
            <p:ph type="title"/>
          </p:nvPr>
        </p:nvSpPr>
        <p:spPr>
          <a:xfrm>
            <a:off x="892629" y="393192"/>
            <a:ext cx="11027228" cy="749808"/>
          </a:xfrm>
        </p:spPr>
        <p:txBody>
          <a:bodyPr>
            <a:normAutofit/>
          </a:bodyPr>
          <a:lstStyle/>
          <a:p>
            <a:r>
              <a:rPr lang="en-US" sz="1800" b="1" dirty="0">
                <a:latin typeface="Times New Roman" pitchFamily="18" charset="0"/>
                <a:cs typeface="Times New Roman" pitchFamily="18" charset="0"/>
              </a:rPr>
              <a:t>QUESTION  16. Write a query to display the customer’s number, customer’s </a:t>
            </a:r>
            <a:r>
              <a:rPr lang="en-US" sz="1800" b="1" dirty="0" err="1">
                <a:latin typeface="Times New Roman" pitchFamily="18" charset="0"/>
                <a:cs typeface="Times New Roman" pitchFamily="18" charset="0"/>
              </a:rPr>
              <a:t>firstname</a:t>
            </a:r>
            <a:r>
              <a:rPr lang="en-US" sz="1800" b="1" dirty="0">
                <a:latin typeface="Times New Roman" pitchFamily="18" charset="0"/>
                <a:cs typeface="Times New Roman" pitchFamily="18" charset="0"/>
              </a:rPr>
              <a:t>, branch id and balance amount for people using JOIN.</a:t>
            </a:r>
          </a:p>
        </p:txBody>
      </p:sp>
      <p:sp>
        <p:nvSpPr>
          <p:cNvPr id="3" name="Content Placeholder 2">
            <a:extLst>
              <a:ext uri="{FF2B5EF4-FFF2-40B4-BE49-F238E27FC236}">
                <a16:creationId xmlns:a16="http://schemas.microsoft.com/office/drawing/2014/main" xmlns="" id="{54E80414-C0DE-19E0-AACB-A8623E0D735B}"/>
              </a:ext>
            </a:extLst>
          </p:cNvPr>
          <p:cNvSpPr>
            <a:spLocks noGrp="1"/>
          </p:cNvSpPr>
          <p:nvPr>
            <p:ph idx="1"/>
          </p:nvPr>
        </p:nvSpPr>
        <p:spPr>
          <a:xfrm>
            <a:off x="892629" y="1088136"/>
            <a:ext cx="11027228" cy="5399750"/>
          </a:xfrm>
        </p:spPr>
        <p:txBody>
          <a:bodyPr/>
          <a:lstStyle/>
          <a:p>
            <a:pPr marL="0" indent="0">
              <a:buNone/>
            </a:pPr>
            <a:r>
              <a:rPr lang="en-US" sz="1600" b="1" dirty="0">
                <a:latin typeface="Times New Roman" pitchFamily="18" charset="0"/>
                <a:cs typeface="Times New Roman" pitchFamily="18" charset="0"/>
              </a:rPr>
              <a:t>ANSWER:</a:t>
            </a:r>
          </a:p>
          <a:p>
            <a:pPr marL="0" indent="0">
              <a:buNone/>
            </a:pPr>
            <a:r>
              <a:rPr lang="en-US" sz="1400" dirty="0">
                <a:latin typeface="Times New Roman" pitchFamily="18" charset="0"/>
                <a:cs typeface="Times New Roman" pitchFamily="18" charset="0"/>
              </a:rPr>
              <a:t>SELECT </a:t>
            </a:r>
            <a:r>
              <a:rPr lang="en-US" sz="1400" dirty="0" err="1">
                <a:latin typeface="Times New Roman" pitchFamily="18" charset="0"/>
                <a:cs typeface="Times New Roman" pitchFamily="18" charset="0"/>
              </a:rPr>
              <a:t>a.Cust_id</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a.Fname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b.Branch_no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b.CurBal</a:t>
            </a:r>
            <a:r>
              <a:rPr lang="en-US" sz="1400" dirty="0">
                <a:latin typeface="Times New Roman" pitchFamily="18" charset="0"/>
                <a:cs typeface="Times New Roman" pitchFamily="18" charset="0"/>
              </a:rPr>
              <a:t> </a:t>
            </a:r>
          </a:p>
          <a:p>
            <a:pPr marL="0" indent="0">
              <a:buNone/>
            </a:pPr>
            <a:r>
              <a:rPr lang="en-US" sz="1400" dirty="0">
                <a:latin typeface="Times New Roman" pitchFamily="18" charset="0"/>
                <a:cs typeface="Times New Roman" pitchFamily="18" charset="0"/>
              </a:rPr>
              <a:t>FROM customers a</a:t>
            </a:r>
          </a:p>
          <a:p>
            <a:pPr marL="0" indent="0">
              <a:buNone/>
            </a:pPr>
            <a:r>
              <a:rPr lang="en-US" sz="1400" dirty="0">
                <a:latin typeface="Times New Roman" pitchFamily="18" charset="0"/>
                <a:cs typeface="Times New Roman" pitchFamily="18" charset="0"/>
              </a:rPr>
              <a:t>JOIN accounts b</a:t>
            </a:r>
          </a:p>
          <a:p>
            <a:pPr marL="0" indent="0">
              <a:buNone/>
            </a:pPr>
            <a:r>
              <a:rPr lang="en-US" sz="1400" dirty="0">
                <a:latin typeface="Times New Roman" pitchFamily="18" charset="0"/>
                <a:cs typeface="Times New Roman" pitchFamily="18" charset="0"/>
              </a:rPr>
              <a:t>ON </a:t>
            </a:r>
            <a:r>
              <a:rPr lang="en-US" sz="1400" dirty="0" err="1">
                <a:latin typeface="Times New Roman" pitchFamily="18" charset="0"/>
                <a:cs typeface="Times New Roman" pitchFamily="18" charset="0"/>
              </a:rPr>
              <a:t>a.Cust_id</a:t>
            </a:r>
            <a:r>
              <a:rPr lang="en-US" sz="1400" dirty="0">
                <a:latin typeface="Times New Roman" pitchFamily="18" charset="0"/>
                <a:cs typeface="Times New Roman" pitchFamily="18" charset="0"/>
              </a:rPr>
              <a:t> = </a:t>
            </a:r>
            <a:r>
              <a:rPr lang="en-US" sz="1400" dirty="0" err="1">
                <a:latin typeface="Times New Roman" pitchFamily="18" charset="0"/>
                <a:cs typeface="Times New Roman" pitchFamily="18" charset="0"/>
              </a:rPr>
              <a:t>b.Cust_id</a:t>
            </a:r>
            <a:r>
              <a:rPr lang="en-US" sz="1400" dirty="0">
                <a:latin typeface="Times New Roman" pitchFamily="18" charset="0"/>
                <a:cs typeface="Times New Roman" pitchFamily="18" charset="0"/>
              </a:rPr>
              <a:t>;</a:t>
            </a:r>
          </a:p>
          <a:p>
            <a:pPr marL="0" indent="0">
              <a:buNone/>
            </a:pPr>
            <a:endParaRPr lang="en-US" sz="14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The statement selects the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Branch_no</a:t>
            </a:r>
            <a:r>
              <a:rPr lang="en-US" sz="1600" dirty="0">
                <a:latin typeface="Times New Roman" pitchFamily="18" charset="0"/>
                <a:cs typeface="Times New Roman" pitchFamily="18" charset="0"/>
              </a:rPr>
              <a:t>, and </a:t>
            </a:r>
            <a:r>
              <a:rPr lang="en-US" sz="1600" dirty="0" err="1">
                <a:latin typeface="Times New Roman" pitchFamily="18" charset="0"/>
                <a:cs typeface="Times New Roman" pitchFamily="18" charset="0"/>
              </a:rPr>
              <a:t>CurBal</a:t>
            </a:r>
            <a:r>
              <a:rPr lang="en-US" sz="1600" dirty="0">
                <a:latin typeface="Times New Roman" pitchFamily="18" charset="0"/>
                <a:cs typeface="Times New Roman" pitchFamily="18" charset="0"/>
              </a:rPr>
              <a:t> columns from the customers and accounts tables. The JOIN keyword is used to combine the customers and accounts tables based on the matching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column. The result will include the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and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from the customers table, and the </a:t>
            </a:r>
            <a:r>
              <a:rPr lang="en-US" sz="1600" dirty="0" err="1">
                <a:latin typeface="Times New Roman" pitchFamily="18" charset="0"/>
                <a:cs typeface="Times New Roman" pitchFamily="18" charset="0"/>
              </a:rPr>
              <a:t>Branch_no</a:t>
            </a:r>
            <a:r>
              <a:rPr lang="en-US" sz="1600" dirty="0">
                <a:latin typeface="Times New Roman" pitchFamily="18" charset="0"/>
                <a:cs typeface="Times New Roman" pitchFamily="18" charset="0"/>
              </a:rPr>
              <a:t> and </a:t>
            </a:r>
            <a:r>
              <a:rPr lang="en-US" sz="1600" dirty="0" err="1">
                <a:latin typeface="Times New Roman" pitchFamily="18" charset="0"/>
                <a:cs typeface="Times New Roman" pitchFamily="18" charset="0"/>
              </a:rPr>
              <a:t>CurBal</a:t>
            </a:r>
            <a:r>
              <a:rPr lang="en-US" sz="1600" dirty="0">
                <a:latin typeface="Times New Roman" pitchFamily="18" charset="0"/>
                <a:cs typeface="Times New Roman" pitchFamily="18" charset="0"/>
              </a:rPr>
              <a:t> from the accounts table</a:t>
            </a:r>
            <a:r>
              <a:rPr lang="en-US" sz="1600" dirty="0" smtClean="0">
                <a:latin typeface="Times New Roman" pitchFamily="18" charset="0"/>
                <a:cs typeface="Times New Roman" pitchFamily="18" charset="0"/>
              </a:rPr>
              <a:t>.</a:t>
            </a:r>
          </a:p>
          <a:p>
            <a:pPr marL="0" indent="0">
              <a:buNone/>
            </a:pPr>
            <a:endParaRPr lang="en-US"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OUTPUT:</a:t>
            </a:r>
          </a:p>
        </p:txBody>
      </p:sp>
      <p:pic>
        <p:nvPicPr>
          <p:cNvPr id="9217" name="Picture 1"/>
          <p:cNvPicPr>
            <a:picLocks noChangeAspect="1" noChangeArrowheads="1"/>
          </p:cNvPicPr>
          <p:nvPr/>
        </p:nvPicPr>
        <p:blipFill>
          <a:blip r:embed="rId2" cstate="print"/>
          <a:stretch>
            <a:fillRect/>
          </a:stretch>
        </p:blipFill>
        <p:spPr bwMode="auto">
          <a:xfrm>
            <a:off x="1014667" y="5149787"/>
            <a:ext cx="5878512" cy="1057275"/>
          </a:xfrm>
          <a:prstGeom prst="rect">
            <a:avLst/>
          </a:prstGeom>
          <a:noFill/>
          <a:ln w="9525">
            <a:noFill/>
            <a:miter lim="800000"/>
          </a:ln>
          <a:effectLst/>
        </p:spPr>
      </p:pic>
    </p:spTree>
    <p:extLst>
      <p:ext uri="{BB962C8B-B14F-4D97-AF65-F5344CB8AC3E}">
        <p14:creationId xmlns:p14="http://schemas.microsoft.com/office/powerpoint/2010/main" xmlns="" val="17734070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C94F0F-2ABC-6084-B55F-224232EADF07}"/>
              </a:ext>
            </a:extLst>
          </p:cNvPr>
          <p:cNvSpPr>
            <a:spLocks noGrp="1"/>
          </p:cNvSpPr>
          <p:nvPr>
            <p:ph type="title"/>
          </p:nvPr>
        </p:nvSpPr>
        <p:spPr>
          <a:xfrm>
            <a:off x="849086" y="356616"/>
            <a:ext cx="11201400" cy="633984"/>
          </a:xfrm>
        </p:spPr>
        <p:txBody>
          <a:bodyPr>
            <a:normAutofit/>
          </a:bodyPr>
          <a:lstStyle/>
          <a:p>
            <a:r>
              <a:rPr lang="en-US" sz="1800" b="1" dirty="0">
                <a:latin typeface="Times New Roman" pitchFamily="18" charset="0"/>
                <a:cs typeface="Times New Roman" pitchFamily="18" charset="0"/>
              </a:rPr>
              <a:t>QUESTION 17. Create a virtual table to store the customers who are having the accounts in the same city as they live</a:t>
            </a:r>
          </a:p>
        </p:txBody>
      </p:sp>
      <p:sp>
        <p:nvSpPr>
          <p:cNvPr id="3" name="Content Placeholder 2">
            <a:extLst>
              <a:ext uri="{FF2B5EF4-FFF2-40B4-BE49-F238E27FC236}">
                <a16:creationId xmlns:a16="http://schemas.microsoft.com/office/drawing/2014/main" xmlns="" id="{5D6983DB-9AA5-6DFD-D5A7-4D000F07BF4C}"/>
              </a:ext>
            </a:extLst>
          </p:cNvPr>
          <p:cNvSpPr>
            <a:spLocks noGrp="1"/>
          </p:cNvSpPr>
          <p:nvPr>
            <p:ph idx="1"/>
          </p:nvPr>
        </p:nvSpPr>
        <p:spPr>
          <a:xfrm>
            <a:off x="849086" y="1097280"/>
            <a:ext cx="11201400" cy="5597434"/>
          </a:xfrm>
        </p:spPr>
        <p:txBody>
          <a:bodyPr/>
          <a:lstStyle/>
          <a:p>
            <a:pPr marL="0" indent="0">
              <a:buNone/>
            </a:pPr>
            <a:r>
              <a:rPr lang="en-US" sz="1600" b="1" dirty="0">
                <a:latin typeface="Times New Roman" pitchFamily="18" charset="0"/>
                <a:cs typeface="Times New Roman" pitchFamily="18" charset="0"/>
              </a:rPr>
              <a:t>ANSWER:</a:t>
            </a:r>
          </a:p>
          <a:p>
            <a:pPr marL="0" indent="0">
              <a:buNone/>
            </a:pPr>
            <a:r>
              <a:rPr lang="en-US" sz="1400" dirty="0">
                <a:latin typeface="Times New Roman" pitchFamily="18" charset="0"/>
                <a:cs typeface="Times New Roman" pitchFamily="18" charset="0"/>
              </a:rPr>
              <a:t>CREATE VIEW </a:t>
            </a:r>
            <a:r>
              <a:rPr lang="en-US" sz="1400" dirty="0" err="1">
                <a:latin typeface="Times New Roman" pitchFamily="18" charset="0"/>
                <a:cs typeface="Times New Roman" pitchFamily="18" charset="0"/>
              </a:rPr>
              <a:t>acc_in_same_city</a:t>
            </a:r>
            <a:r>
              <a:rPr lang="en-US" sz="1400" dirty="0">
                <a:latin typeface="Times New Roman" pitchFamily="18" charset="0"/>
                <a:cs typeface="Times New Roman" pitchFamily="18" charset="0"/>
              </a:rPr>
              <a:t> AS</a:t>
            </a:r>
          </a:p>
          <a:p>
            <a:pPr marL="0" indent="0">
              <a:buNone/>
            </a:pPr>
            <a:r>
              <a:rPr lang="en-US" sz="1400" dirty="0">
                <a:latin typeface="Times New Roman" pitchFamily="18" charset="0"/>
                <a:cs typeface="Times New Roman" pitchFamily="18" charset="0"/>
              </a:rPr>
              <a:t>SELECT </a:t>
            </a:r>
            <a:r>
              <a:rPr lang="en-US" sz="1400" dirty="0" err="1">
                <a:latin typeface="Times New Roman" pitchFamily="18" charset="0"/>
                <a:cs typeface="Times New Roman" pitchFamily="18" charset="0"/>
              </a:rPr>
              <a:t>a.city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b.fname</a:t>
            </a:r>
            <a:r>
              <a:rPr lang="en-US" sz="1400" dirty="0">
                <a:latin typeface="Times New Roman" pitchFamily="18" charset="0"/>
                <a:cs typeface="Times New Roman" pitchFamily="18" charset="0"/>
              </a:rPr>
              <a:t> FROM branch a </a:t>
            </a:r>
          </a:p>
          <a:p>
            <a:pPr marL="0" indent="0">
              <a:buNone/>
            </a:pPr>
            <a:r>
              <a:rPr lang="en-US" sz="1400" dirty="0">
                <a:latin typeface="Times New Roman" pitchFamily="18" charset="0"/>
                <a:cs typeface="Times New Roman" pitchFamily="18" charset="0"/>
              </a:rPr>
              <a:t>JOIN customers b </a:t>
            </a:r>
          </a:p>
          <a:p>
            <a:pPr marL="0" indent="0">
              <a:buNone/>
            </a:pPr>
            <a:r>
              <a:rPr lang="en-US" sz="1400" dirty="0">
                <a:latin typeface="Times New Roman" pitchFamily="18" charset="0"/>
                <a:cs typeface="Times New Roman" pitchFamily="18" charset="0"/>
              </a:rPr>
              <a:t>ON </a:t>
            </a:r>
            <a:r>
              <a:rPr lang="en-US" sz="1400" dirty="0" err="1">
                <a:latin typeface="Times New Roman" pitchFamily="18" charset="0"/>
                <a:cs typeface="Times New Roman" pitchFamily="18" charset="0"/>
              </a:rPr>
              <a:t>a.city</a:t>
            </a:r>
            <a:r>
              <a:rPr lang="en-US" sz="1400" dirty="0">
                <a:latin typeface="Times New Roman" pitchFamily="18" charset="0"/>
                <a:cs typeface="Times New Roman" pitchFamily="18" charset="0"/>
              </a:rPr>
              <a:t> = </a:t>
            </a:r>
            <a:r>
              <a:rPr lang="en-US" sz="1400" dirty="0" err="1">
                <a:latin typeface="Times New Roman" pitchFamily="18" charset="0"/>
                <a:cs typeface="Times New Roman" pitchFamily="18" charset="0"/>
              </a:rPr>
              <a:t>b.city</a:t>
            </a:r>
            <a:endParaRPr lang="en-US" sz="1400" dirty="0">
              <a:latin typeface="Times New Roman" pitchFamily="18" charset="0"/>
              <a:cs typeface="Times New Roman" pitchFamily="18" charset="0"/>
            </a:endParaRPr>
          </a:p>
          <a:p>
            <a:pPr marL="0" indent="0">
              <a:buNone/>
            </a:pPr>
            <a:r>
              <a:rPr lang="en-US" sz="1400" dirty="0">
                <a:latin typeface="Times New Roman" pitchFamily="18" charset="0"/>
                <a:cs typeface="Times New Roman" pitchFamily="18" charset="0"/>
              </a:rPr>
              <a:t>WHERE </a:t>
            </a:r>
            <a:r>
              <a:rPr lang="en-US" sz="1400" dirty="0" err="1">
                <a:latin typeface="Times New Roman" pitchFamily="18" charset="0"/>
                <a:cs typeface="Times New Roman" pitchFamily="18" charset="0"/>
              </a:rPr>
              <a:t>a.city</a:t>
            </a:r>
            <a:r>
              <a:rPr lang="en-US" sz="1400" dirty="0">
                <a:latin typeface="Times New Roman" pitchFamily="18" charset="0"/>
                <a:cs typeface="Times New Roman" pitchFamily="18" charset="0"/>
              </a:rPr>
              <a:t> IS NOT NULL;</a:t>
            </a:r>
          </a:p>
          <a:p>
            <a:pPr marL="0" indent="0">
              <a:buNone/>
            </a:pPr>
            <a:r>
              <a:rPr lang="en-US" sz="1600" b="1" dirty="0">
                <a:latin typeface="Times New Roman" pitchFamily="18" charset="0"/>
                <a:cs typeface="Times New Roman" pitchFamily="18" charset="0"/>
              </a:rPr>
              <a:t>CODE BREAKDOWN:</a:t>
            </a:r>
          </a:p>
          <a:p>
            <a:pPr marL="0" indent="0">
              <a:buNone/>
            </a:pPr>
            <a:r>
              <a:rPr lang="en-US" sz="1600" dirty="0">
                <a:latin typeface="Times New Roman" pitchFamily="18" charset="0"/>
                <a:cs typeface="Times New Roman" pitchFamily="18" charset="0"/>
              </a:rPr>
              <a:t>The CREATE VIEW statement is used to create a view named </a:t>
            </a:r>
            <a:r>
              <a:rPr lang="en-US" sz="1600" dirty="0" err="1">
                <a:latin typeface="Times New Roman" pitchFamily="18" charset="0"/>
                <a:cs typeface="Times New Roman" pitchFamily="18" charset="0"/>
              </a:rPr>
              <a:t>acc_in_same_city.The</a:t>
            </a:r>
            <a:r>
              <a:rPr lang="en-US" sz="1600" dirty="0">
                <a:latin typeface="Times New Roman" pitchFamily="18" charset="0"/>
                <a:cs typeface="Times New Roman" pitchFamily="18" charset="0"/>
              </a:rPr>
              <a:t> SELECT statement retrieves the city column from the branch table and the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column from the customers </a:t>
            </a:r>
            <a:r>
              <a:rPr lang="en-US" sz="1600" dirty="0" err="1">
                <a:latin typeface="Times New Roman" pitchFamily="18" charset="0"/>
                <a:cs typeface="Times New Roman" pitchFamily="18" charset="0"/>
              </a:rPr>
              <a:t>table.The</a:t>
            </a:r>
            <a:r>
              <a:rPr lang="en-US" sz="1600" dirty="0">
                <a:latin typeface="Times New Roman" pitchFamily="18" charset="0"/>
                <a:cs typeface="Times New Roman" pitchFamily="18" charset="0"/>
              </a:rPr>
              <a:t> JOIN clause is used to combine the branch and customers tables based on the matching city </a:t>
            </a:r>
            <a:r>
              <a:rPr lang="en-US" sz="1600" dirty="0" err="1">
                <a:latin typeface="Times New Roman" pitchFamily="18" charset="0"/>
                <a:cs typeface="Times New Roman" pitchFamily="18" charset="0"/>
              </a:rPr>
              <a:t>values.The</a:t>
            </a:r>
            <a:r>
              <a:rPr lang="en-US" sz="1600" dirty="0">
                <a:latin typeface="Times New Roman" pitchFamily="18" charset="0"/>
                <a:cs typeface="Times New Roman" pitchFamily="18" charset="0"/>
              </a:rPr>
              <a:t> WHERE clause filters out any rows where the city in the branch table is NOT NULL</a:t>
            </a:r>
            <a:r>
              <a:rPr lang="en-US" sz="1600" dirty="0" smtClean="0">
                <a:latin typeface="Times New Roman" pitchFamily="18" charset="0"/>
                <a:cs typeface="Times New Roman" pitchFamily="18" charset="0"/>
              </a:rPr>
              <a:t>.</a:t>
            </a:r>
          </a:p>
          <a:p>
            <a:pPr marL="0" indent="0">
              <a:buNone/>
            </a:pPr>
            <a:endParaRPr lang="en-US"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OUTPUT:</a:t>
            </a:r>
          </a:p>
          <a:p>
            <a:pPr marL="0" indent="0">
              <a:buNone/>
            </a:pPr>
            <a:endParaRPr lang="en-US" sz="1800" dirty="0"/>
          </a:p>
        </p:txBody>
      </p:sp>
      <p:pic>
        <p:nvPicPr>
          <p:cNvPr id="8193" name="Picture 1"/>
          <p:cNvPicPr>
            <a:picLocks noChangeAspect="1" noChangeArrowheads="1"/>
          </p:cNvPicPr>
          <p:nvPr/>
        </p:nvPicPr>
        <p:blipFill>
          <a:blip r:embed="rId2" cstate="print"/>
          <a:stretch>
            <a:fillRect/>
          </a:stretch>
        </p:blipFill>
        <p:spPr bwMode="auto">
          <a:xfrm>
            <a:off x="987806" y="5116640"/>
            <a:ext cx="6078538" cy="885825"/>
          </a:xfrm>
          <a:prstGeom prst="rect">
            <a:avLst/>
          </a:prstGeom>
          <a:noFill/>
          <a:ln w="9525">
            <a:noFill/>
            <a:miter lim="800000"/>
          </a:ln>
          <a:effectLst/>
        </p:spPr>
      </p:pic>
    </p:spTree>
    <p:extLst>
      <p:ext uri="{BB962C8B-B14F-4D97-AF65-F5344CB8AC3E}">
        <p14:creationId xmlns:p14="http://schemas.microsoft.com/office/powerpoint/2010/main" xmlns="" val="20334470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11480"/>
            <a:ext cx="10058400" cy="566928"/>
          </a:xfrm>
        </p:spPr>
        <p:txBody>
          <a:bodyPr>
            <a:noAutofit/>
          </a:bodyPr>
          <a:lstStyle/>
          <a:p>
            <a:r>
              <a:rPr lang="en-US" sz="1800" b="1" dirty="0">
                <a:latin typeface="Times New Roman" pitchFamily="18" charset="0"/>
                <a:cs typeface="Times New Roman" pitchFamily="18" charset="0"/>
              </a:rPr>
              <a:t> QUESTION 18 : Create a transaction table with following details </a:t>
            </a:r>
            <a:br>
              <a:rPr lang="en-US" sz="1800" b="1" dirty="0">
                <a:latin typeface="Times New Roman" pitchFamily="18" charset="0"/>
                <a:cs typeface="Times New Roman" pitchFamily="18" charset="0"/>
              </a:rPr>
            </a:br>
            <a:endParaRPr lang="en-US" sz="18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1024128" y="923544"/>
            <a:ext cx="4795258" cy="5349239"/>
          </a:xfrm>
        </p:spPr>
        <p:txBody>
          <a:bodyPr>
            <a:normAutofit/>
          </a:bodyPr>
          <a:lstStyle/>
          <a:p>
            <a:pPr>
              <a:lnSpc>
                <a:spcPct val="120000"/>
              </a:lnSpc>
              <a:buNone/>
            </a:pPr>
            <a:r>
              <a:rPr lang="en-US" sz="1600" dirty="0">
                <a:latin typeface="Times New Roman" pitchFamily="18" charset="0"/>
                <a:cs typeface="Times New Roman" pitchFamily="18" charset="0"/>
              </a:rPr>
              <a:t>TID – transaction ID – Primary key with </a:t>
            </a:r>
            <a:r>
              <a:rPr lang="en-US" sz="1600" dirty="0" err="1">
                <a:latin typeface="Times New Roman" pitchFamily="18" charset="0"/>
                <a:cs typeface="Times New Roman" pitchFamily="18" charset="0"/>
              </a:rPr>
              <a:t>autoincrement</a:t>
            </a:r>
            <a:r>
              <a:rPr lang="en-US" sz="1600" dirty="0">
                <a:latin typeface="Times New Roman" pitchFamily="18" charset="0"/>
                <a:cs typeface="Times New Roman" pitchFamily="18" charset="0"/>
              </a:rPr>
              <a:t> </a:t>
            </a:r>
          </a:p>
          <a:p>
            <a:pPr>
              <a:lnSpc>
                <a:spcPct val="120000"/>
              </a:lnSpc>
              <a:buNone/>
            </a:pPr>
            <a:r>
              <a:rPr lang="en-US" sz="1600" dirty="0" err="1">
                <a:latin typeface="Times New Roman" pitchFamily="18" charset="0"/>
                <a:cs typeface="Times New Roman" pitchFamily="18" charset="0"/>
              </a:rPr>
              <a:t>Custid</a:t>
            </a:r>
            <a:r>
              <a:rPr lang="en-US" sz="1600" dirty="0">
                <a:latin typeface="Times New Roman" pitchFamily="18" charset="0"/>
                <a:cs typeface="Times New Roman" pitchFamily="18" charset="0"/>
              </a:rPr>
              <a:t> – customer id (reference from customer table)</a:t>
            </a:r>
          </a:p>
          <a:p>
            <a:pPr>
              <a:lnSpc>
                <a:spcPct val="120000"/>
              </a:lnSpc>
              <a:buNone/>
            </a:pPr>
            <a:r>
              <a:rPr lang="en-US" sz="1600" dirty="0">
                <a:latin typeface="Times New Roman" pitchFamily="18" charset="0"/>
                <a:cs typeface="Times New Roman" pitchFamily="18" charset="0"/>
              </a:rPr>
              <a:t>account no – account number (references account table)</a:t>
            </a:r>
          </a:p>
          <a:p>
            <a:pPr>
              <a:lnSpc>
                <a:spcPct val="120000"/>
              </a:lnSpc>
              <a:buNone/>
            </a:pPr>
            <a:r>
              <a:rPr lang="en-US" sz="1600" dirty="0">
                <a:latin typeface="Times New Roman" pitchFamily="18" charset="0"/>
                <a:cs typeface="Times New Roman" pitchFamily="18" charset="0"/>
              </a:rPr>
              <a:t>bid – Branch id – references branch table</a:t>
            </a:r>
          </a:p>
          <a:p>
            <a:pPr>
              <a:lnSpc>
                <a:spcPct val="120000"/>
              </a:lnSpc>
              <a:buNone/>
            </a:pPr>
            <a:r>
              <a:rPr lang="en-US" sz="1600" dirty="0">
                <a:latin typeface="Times New Roman" pitchFamily="18" charset="0"/>
                <a:cs typeface="Times New Roman" pitchFamily="18" charset="0"/>
              </a:rPr>
              <a:t>amount – amount in numbers</a:t>
            </a:r>
          </a:p>
          <a:p>
            <a:pPr>
              <a:lnSpc>
                <a:spcPct val="120000"/>
              </a:lnSpc>
              <a:buNone/>
            </a:pPr>
            <a:r>
              <a:rPr lang="en-US" sz="1600" dirty="0">
                <a:latin typeface="Times New Roman" pitchFamily="18" charset="0"/>
                <a:cs typeface="Times New Roman" pitchFamily="18" charset="0"/>
              </a:rPr>
              <a:t>type – type of transaction (Withdraw or deposit)</a:t>
            </a:r>
          </a:p>
          <a:p>
            <a:pPr>
              <a:lnSpc>
                <a:spcPct val="120000"/>
              </a:lnSpc>
              <a:buNone/>
            </a:pPr>
            <a:r>
              <a:rPr lang="en-US" sz="1600" dirty="0">
                <a:latin typeface="Times New Roman" pitchFamily="18" charset="0"/>
                <a:cs typeface="Times New Roman" pitchFamily="18" charset="0"/>
              </a:rPr>
              <a:t>DOT -  date of transaction</a:t>
            </a:r>
          </a:p>
          <a:p>
            <a:pPr>
              <a:buNone/>
            </a:pPr>
            <a:endParaRPr lang="en-US" sz="1600" dirty="0"/>
          </a:p>
        </p:txBody>
      </p:sp>
      <p:sp>
        <p:nvSpPr>
          <p:cNvPr id="4" name="Content Placeholder 3"/>
          <p:cNvSpPr>
            <a:spLocks noGrp="1"/>
          </p:cNvSpPr>
          <p:nvPr>
            <p:ph sz="half" idx="2"/>
          </p:nvPr>
        </p:nvSpPr>
        <p:spPr>
          <a:xfrm>
            <a:off x="6126480" y="923544"/>
            <a:ext cx="5230368" cy="5193791"/>
          </a:xfrm>
        </p:spPr>
        <p:txBody>
          <a:bodyPr>
            <a:noAutofit/>
          </a:bodyPr>
          <a:lstStyle/>
          <a:p>
            <a:pPr>
              <a:buNone/>
            </a:pPr>
            <a:r>
              <a:rPr lang="en-US" sz="1600" b="1" dirty="0">
                <a:latin typeface="Times New Roman" pitchFamily="18" charset="0"/>
                <a:cs typeface="Times New Roman" pitchFamily="18" charset="0"/>
              </a:rPr>
              <a:t>ANSWER</a:t>
            </a:r>
            <a:r>
              <a:rPr lang="en-US" sz="1600" dirty="0">
                <a:latin typeface="Times New Roman" pitchFamily="18" charset="0"/>
                <a:cs typeface="Times New Roman" pitchFamily="18" charset="0"/>
              </a:rPr>
              <a:t>:</a:t>
            </a:r>
          </a:p>
          <a:p>
            <a:pPr>
              <a:buNone/>
            </a:pPr>
            <a:r>
              <a:rPr lang="en-US" sz="1600" dirty="0">
                <a:latin typeface="Times New Roman" pitchFamily="18" charset="0"/>
                <a:cs typeface="Times New Roman" pitchFamily="18" charset="0"/>
              </a:rPr>
              <a:t>CREATE TABLE transaction</a:t>
            </a:r>
          </a:p>
          <a:p>
            <a:pPr>
              <a:buNone/>
            </a:pPr>
            <a:r>
              <a:rPr lang="en-US" sz="1600" dirty="0">
                <a:latin typeface="Times New Roman" pitchFamily="18" charset="0"/>
                <a:cs typeface="Times New Roman" pitchFamily="18" charset="0"/>
              </a:rPr>
              <a:t>(TID INT PRIMARY KEY AUTO_INCREMENT,</a:t>
            </a:r>
          </a:p>
          <a:p>
            <a:pPr>
              <a:buNone/>
            </a:pP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INT, </a:t>
            </a:r>
          </a:p>
          <a:p>
            <a:pPr>
              <a:buNone/>
            </a:pPr>
            <a:r>
              <a:rPr lang="en-US" sz="1600" dirty="0" err="1">
                <a:latin typeface="Times New Roman" pitchFamily="18" charset="0"/>
                <a:cs typeface="Times New Roman" pitchFamily="18" charset="0"/>
              </a:rPr>
              <a:t>Acc_no</a:t>
            </a:r>
            <a:r>
              <a:rPr lang="en-US" sz="1600" dirty="0">
                <a:latin typeface="Times New Roman" pitchFamily="18" charset="0"/>
                <a:cs typeface="Times New Roman" pitchFamily="18" charset="0"/>
              </a:rPr>
              <a:t> INT,</a:t>
            </a:r>
          </a:p>
          <a:p>
            <a:pPr>
              <a:buNone/>
            </a:pPr>
            <a:r>
              <a:rPr lang="en-US" sz="1600" dirty="0" err="1">
                <a:latin typeface="Times New Roman" pitchFamily="18" charset="0"/>
                <a:cs typeface="Times New Roman" pitchFamily="18" charset="0"/>
              </a:rPr>
              <a:t>Branch_no</a:t>
            </a:r>
            <a:r>
              <a:rPr lang="en-US" sz="1600" dirty="0">
                <a:latin typeface="Times New Roman" pitchFamily="18" charset="0"/>
                <a:cs typeface="Times New Roman" pitchFamily="18" charset="0"/>
              </a:rPr>
              <a:t> INT, </a:t>
            </a:r>
          </a:p>
          <a:p>
            <a:pPr>
              <a:buNone/>
            </a:pPr>
            <a:r>
              <a:rPr lang="en-US" sz="1600" dirty="0">
                <a:latin typeface="Times New Roman" pitchFamily="18" charset="0"/>
                <a:cs typeface="Times New Roman" pitchFamily="18" charset="0"/>
              </a:rPr>
              <a:t>amount DECIMAL(10, 2), </a:t>
            </a:r>
          </a:p>
          <a:p>
            <a:pPr>
              <a:buNone/>
            </a:pPr>
            <a:r>
              <a:rPr lang="en-US" sz="1600" dirty="0" err="1">
                <a:latin typeface="Times New Roman" pitchFamily="18" charset="0"/>
                <a:cs typeface="Times New Roman" pitchFamily="18" charset="0"/>
              </a:rPr>
              <a:t>trans_type</a:t>
            </a:r>
            <a:r>
              <a:rPr lang="en-US" sz="1600" dirty="0">
                <a:latin typeface="Times New Roman" pitchFamily="18" charset="0"/>
                <a:cs typeface="Times New Roman" pitchFamily="18" charset="0"/>
              </a:rPr>
              <a:t> CHAR(10), </a:t>
            </a:r>
          </a:p>
          <a:p>
            <a:pPr>
              <a:buNone/>
            </a:pPr>
            <a:r>
              <a:rPr lang="en-US" sz="1600" dirty="0">
                <a:latin typeface="Times New Roman" pitchFamily="18" charset="0"/>
                <a:cs typeface="Times New Roman" pitchFamily="18" charset="0"/>
              </a:rPr>
              <a:t>DOT DATE); </a:t>
            </a:r>
          </a:p>
          <a:p>
            <a:pPr>
              <a:buNone/>
            </a:pPr>
            <a:r>
              <a:rPr lang="en-US" sz="1600" dirty="0">
                <a:latin typeface="Times New Roman" pitchFamily="18" charset="0"/>
                <a:cs typeface="Times New Roman" pitchFamily="18" charset="0"/>
              </a:rPr>
              <a:t>ALTER TABLE transaction ADD FOREIGN KEY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REFERENCES Customers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a:t>
            </a:r>
          </a:p>
          <a:p>
            <a:pPr>
              <a:buNone/>
            </a:pPr>
            <a:r>
              <a:rPr lang="en-US" sz="1600" dirty="0">
                <a:latin typeface="Times New Roman" pitchFamily="18" charset="0"/>
                <a:cs typeface="Times New Roman" pitchFamily="18" charset="0"/>
              </a:rPr>
              <a:t>ALTER TABLE transaction ADD FOREIGN KEY (</a:t>
            </a:r>
            <a:r>
              <a:rPr lang="en-US" sz="1600" dirty="0" err="1">
                <a:latin typeface="Times New Roman" pitchFamily="18" charset="0"/>
                <a:cs typeface="Times New Roman" pitchFamily="18" charset="0"/>
              </a:rPr>
              <a:t>Acc_no</a:t>
            </a:r>
            <a:r>
              <a:rPr lang="en-US" sz="1600" dirty="0">
                <a:latin typeface="Times New Roman" pitchFamily="18" charset="0"/>
                <a:cs typeface="Times New Roman" pitchFamily="18" charset="0"/>
              </a:rPr>
              <a:t>) REFERENCES accounts (</a:t>
            </a:r>
            <a:r>
              <a:rPr lang="en-US" sz="1600" dirty="0" err="1">
                <a:latin typeface="Times New Roman" pitchFamily="18" charset="0"/>
                <a:cs typeface="Times New Roman" pitchFamily="18" charset="0"/>
              </a:rPr>
              <a:t>Acc_no</a:t>
            </a:r>
            <a:r>
              <a:rPr lang="en-US" sz="1600" dirty="0">
                <a:latin typeface="Times New Roman" pitchFamily="18" charset="0"/>
                <a:cs typeface="Times New Roman" pitchFamily="18" charset="0"/>
              </a:rPr>
              <a:t>);</a:t>
            </a:r>
          </a:p>
          <a:p>
            <a:pPr>
              <a:buNone/>
            </a:pPr>
            <a:r>
              <a:rPr lang="en-US" sz="1600" dirty="0">
                <a:latin typeface="Times New Roman" pitchFamily="18" charset="0"/>
                <a:cs typeface="Times New Roman" pitchFamily="18" charset="0"/>
              </a:rPr>
              <a:t>ALTER TABLE transaction ADD FOREIGN KEY (</a:t>
            </a:r>
            <a:r>
              <a:rPr lang="en-US" sz="1600" dirty="0" err="1">
                <a:latin typeface="Times New Roman" pitchFamily="18" charset="0"/>
                <a:cs typeface="Times New Roman" pitchFamily="18" charset="0"/>
              </a:rPr>
              <a:t>Branch_no</a:t>
            </a:r>
            <a:r>
              <a:rPr lang="en-US" sz="1600" dirty="0">
                <a:latin typeface="Times New Roman" pitchFamily="18" charset="0"/>
                <a:cs typeface="Times New Roman" pitchFamily="18" charset="0"/>
              </a:rPr>
              <a:t>) REFERENCES branch (</a:t>
            </a:r>
            <a:r>
              <a:rPr lang="en-US" sz="1600" dirty="0" err="1">
                <a:latin typeface="Times New Roman" pitchFamily="18" charset="0"/>
                <a:cs typeface="Times New Roman" pitchFamily="18" charset="0"/>
              </a:rPr>
              <a:t>Branch_no</a:t>
            </a:r>
            <a:r>
              <a:rPr lang="en-US" sz="1600" dirty="0">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67408" y="512763"/>
            <a:ext cx="10441160" cy="5815012"/>
          </a:xfrm>
        </p:spPr>
        <p:txBody>
          <a:bodyPr/>
          <a:lstStyle/>
          <a:p>
            <a:pPr>
              <a:buNone/>
            </a:pPr>
            <a:r>
              <a:rPr lang="en-US" sz="1600" b="1" dirty="0">
                <a:latin typeface="Times New Roman" pitchFamily="18" charset="0"/>
                <a:cs typeface="Times New Roman" pitchFamily="18" charset="0"/>
              </a:rPr>
              <a:t>CODE BREAKDOWN:</a:t>
            </a:r>
          </a:p>
          <a:p>
            <a:pPr>
              <a:buNone/>
            </a:pPr>
            <a:r>
              <a:rPr lang="en-US" sz="1600" dirty="0">
                <a:latin typeface="Times New Roman" pitchFamily="18" charset="0"/>
                <a:cs typeface="Times New Roman" pitchFamily="18" charset="0"/>
              </a:rPr>
              <a:t>	The SQL statement creates a table named "transaction" with the specified columns and data </a:t>
            </a:r>
            <a:r>
              <a:rPr lang="en-US" sz="1600" dirty="0" err="1">
                <a:latin typeface="Times New Roman" pitchFamily="18" charset="0"/>
                <a:cs typeface="Times New Roman" pitchFamily="18" charset="0"/>
              </a:rPr>
              <a:t>types.The</a:t>
            </a:r>
            <a:r>
              <a:rPr lang="en-US" sz="1600" dirty="0">
                <a:latin typeface="Times New Roman" pitchFamily="18" charset="0"/>
                <a:cs typeface="Times New Roman" pitchFamily="18" charset="0"/>
              </a:rPr>
              <a:t> "TID" column is defined as an integer primary key with auto-increment, which means its value will be automatically generated and incremented by 1 for each new row. The other columns include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(integer), "</a:t>
            </a:r>
            <a:r>
              <a:rPr lang="en-US" sz="1600" dirty="0" err="1">
                <a:latin typeface="Times New Roman" pitchFamily="18" charset="0"/>
                <a:cs typeface="Times New Roman" pitchFamily="18" charset="0"/>
              </a:rPr>
              <a:t>Acc_no</a:t>
            </a:r>
            <a:r>
              <a:rPr lang="en-US" sz="1600" dirty="0">
                <a:latin typeface="Times New Roman" pitchFamily="18" charset="0"/>
                <a:cs typeface="Times New Roman" pitchFamily="18" charset="0"/>
              </a:rPr>
              <a:t>" (integer), "</a:t>
            </a:r>
            <a:r>
              <a:rPr lang="en-US" sz="1600" dirty="0" err="1">
                <a:latin typeface="Times New Roman" pitchFamily="18" charset="0"/>
                <a:cs typeface="Times New Roman" pitchFamily="18" charset="0"/>
              </a:rPr>
              <a:t>Branch_no</a:t>
            </a:r>
            <a:r>
              <a:rPr lang="en-US" sz="1600" dirty="0">
                <a:latin typeface="Times New Roman" pitchFamily="18" charset="0"/>
                <a:cs typeface="Times New Roman" pitchFamily="18" charset="0"/>
              </a:rPr>
              <a:t>" (integer),"amount" (decimal with precision 10 and scale 2), "</a:t>
            </a:r>
            <a:r>
              <a:rPr lang="en-US" sz="1600" dirty="0" err="1">
                <a:latin typeface="Times New Roman" pitchFamily="18" charset="0"/>
                <a:cs typeface="Times New Roman" pitchFamily="18" charset="0"/>
              </a:rPr>
              <a:t>trans_type</a:t>
            </a:r>
            <a:r>
              <a:rPr lang="en-US" sz="1600" dirty="0">
                <a:latin typeface="Times New Roman" pitchFamily="18" charset="0"/>
                <a:cs typeface="Times New Roman" pitchFamily="18" charset="0"/>
              </a:rPr>
              <a:t>" (character with length 10), and "DOT" (date). Assigning foreign key using ALTER TABLE keyword and ADD FOREIGN KEY with REFERENCES by </a:t>
            </a:r>
            <a:r>
              <a:rPr lang="en-US" sz="1600" dirty="0" err="1">
                <a:latin typeface="Times New Roman" pitchFamily="18" charset="0"/>
                <a:cs typeface="Times New Roman" pitchFamily="18" charset="0"/>
              </a:rPr>
              <a:t>refering</a:t>
            </a:r>
            <a:r>
              <a:rPr lang="en-US" sz="1600" dirty="0">
                <a:latin typeface="Times New Roman" pitchFamily="18" charset="0"/>
                <a:cs typeface="Times New Roman" pitchFamily="18" charset="0"/>
              </a:rPr>
              <a:t> the table and same column name.</a:t>
            </a:r>
          </a:p>
          <a:p>
            <a:pPr>
              <a:buNone/>
            </a:pPr>
            <a:endParaRPr lang="en-US" dirty="0">
              <a:latin typeface="Times New Roman" pitchFamily="18" charset="0"/>
              <a:cs typeface="Times New Roman" pitchFamily="18" charset="0"/>
            </a:endParaRPr>
          </a:p>
          <a:p>
            <a:pPr>
              <a:buNone/>
            </a:pPr>
            <a:r>
              <a:rPr lang="en-US" sz="1600" b="1" dirty="0">
                <a:latin typeface="Times New Roman" pitchFamily="18" charset="0"/>
                <a:cs typeface="Times New Roman" pitchFamily="18" charset="0"/>
              </a:rPr>
              <a:t>OUTPUT: </a:t>
            </a:r>
          </a:p>
        </p:txBody>
      </p:sp>
      <p:pic>
        <p:nvPicPr>
          <p:cNvPr id="6145" name="Picture 1"/>
          <p:cNvPicPr>
            <a:picLocks noChangeAspect="1" noChangeArrowheads="1"/>
          </p:cNvPicPr>
          <p:nvPr/>
        </p:nvPicPr>
        <p:blipFill>
          <a:blip r:embed="rId2" cstate="print"/>
          <a:stretch>
            <a:fillRect/>
          </a:stretch>
        </p:blipFill>
        <p:spPr bwMode="auto">
          <a:xfrm>
            <a:off x="1268603" y="3524250"/>
            <a:ext cx="5754688" cy="2095500"/>
          </a:xfrm>
          <a:prstGeom prst="rect">
            <a:avLst/>
          </a:prstGeom>
          <a:noFill/>
          <a:ln w="9525">
            <a:noFill/>
            <a:miter lim="800000"/>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9536" y="301752"/>
            <a:ext cx="11119104"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a:p>
            <a:endParaRPr lang="en-US"/>
          </a:p>
        </p:txBody>
      </p:sp>
      <p:sp>
        <p:nvSpPr>
          <p:cNvPr id="3" name="Title 2"/>
          <p:cNvSpPr>
            <a:spLocks noGrp="1"/>
          </p:cNvSpPr>
          <p:nvPr>
            <p:ph type="title"/>
          </p:nvPr>
        </p:nvSpPr>
        <p:spPr>
          <a:xfrm>
            <a:off x="960120" y="402336"/>
            <a:ext cx="10012680" cy="685800"/>
          </a:xfrm>
        </p:spPr>
        <p:txBody>
          <a:bodyPr>
            <a:normAutofit fontScale="90000"/>
          </a:bodyPr>
          <a:lstStyle/>
          <a:p>
            <a:r>
              <a:rPr lang="en-US" sz="1800" b="1" dirty="0">
                <a:latin typeface="Times New Roman" pitchFamily="18" charset="0"/>
                <a:cs typeface="Times New Roman" pitchFamily="18" charset="0"/>
              </a:rPr>
              <a:t>QUESTION 19. Write a query to display the details of customer with second highest balance.</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4" name="Content Placeholder 3"/>
          <p:cNvSpPr>
            <a:spLocks noGrp="1"/>
          </p:cNvSpPr>
          <p:nvPr>
            <p:ph idx="1"/>
          </p:nvPr>
        </p:nvSpPr>
        <p:spPr>
          <a:xfrm>
            <a:off x="950976" y="886968"/>
            <a:ext cx="10579608" cy="5449824"/>
          </a:xfrm>
        </p:spPr>
        <p:txBody>
          <a:bodyPr>
            <a:normAutofit/>
          </a:bodyPr>
          <a:lstStyle/>
          <a:p>
            <a:pPr>
              <a:buNone/>
            </a:pPr>
            <a:r>
              <a:rPr lang="en-US" sz="1600" b="1" dirty="0">
                <a:latin typeface="Times New Roman" pitchFamily="18" charset="0"/>
                <a:cs typeface="Times New Roman" pitchFamily="18" charset="0"/>
              </a:rPr>
              <a:t>ANSWER</a:t>
            </a:r>
            <a:r>
              <a:rPr lang="en-US" sz="1600" dirty="0">
                <a:latin typeface="Times New Roman" pitchFamily="18" charset="0"/>
                <a:cs typeface="Times New Roman" pitchFamily="18" charset="0"/>
              </a:rPr>
              <a:t>:</a:t>
            </a:r>
          </a:p>
          <a:p>
            <a:pPr>
              <a:buNone/>
            </a:pPr>
            <a:r>
              <a:rPr lang="en-US" sz="1400" dirty="0">
                <a:latin typeface="Times New Roman" pitchFamily="18" charset="0"/>
                <a:cs typeface="Times New Roman" pitchFamily="18" charset="0"/>
              </a:rPr>
              <a:t>SELECT </a:t>
            </a:r>
            <a:r>
              <a:rPr lang="en-US" sz="1400" dirty="0" err="1">
                <a:latin typeface="Times New Roman" pitchFamily="18" charset="0"/>
                <a:cs typeface="Times New Roman" pitchFamily="18" charset="0"/>
              </a:rPr>
              <a:t>a.cust_id</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b.acc_no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a.fname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b.acctype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b.curbal</a:t>
            </a:r>
            <a:r>
              <a:rPr lang="en-US" sz="1400" dirty="0">
                <a:latin typeface="Times New Roman" pitchFamily="18" charset="0"/>
                <a:cs typeface="Times New Roman" pitchFamily="18" charset="0"/>
              </a:rPr>
              <a:t> </a:t>
            </a:r>
          </a:p>
          <a:p>
            <a:pPr>
              <a:buNone/>
            </a:pPr>
            <a:r>
              <a:rPr lang="en-US" sz="1400" dirty="0">
                <a:latin typeface="Times New Roman" pitchFamily="18" charset="0"/>
                <a:cs typeface="Times New Roman" pitchFamily="18" charset="0"/>
              </a:rPr>
              <a:t>FROM customers a</a:t>
            </a:r>
          </a:p>
          <a:p>
            <a:pPr>
              <a:buNone/>
            </a:pPr>
            <a:r>
              <a:rPr lang="en-US" sz="1400" dirty="0">
                <a:latin typeface="Times New Roman" pitchFamily="18" charset="0"/>
                <a:cs typeface="Times New Roman" pitchFamily="18" charset="0"/>
              </a:rPr>
              <a:t>JOIN accounts b </a:t>
            </a:r>
          </a:p>
          <a:p>
            <a:pPr>
              <a:buNone/>
            </a:pPr>
            <a:r>
              <a:rPr lang="en-US" sz="1400" dirty="0">
                <a:latin typeface="Times New Roman" pitchFamily="18" charset="0"/>
                <a:cs typeface="Times New Roman" pitchFamily="18" charset="0"/>
              </a:rPr>
              <a:t>ON </a:t>
            </a:r>
            <a:r>
              <a:rPr lang="en-US" sz="1400" dirty="0" err="1">
                <a:latin typeface="Times New Roman" pitchFamily="18" charset="0"/>
                <a:cs typeface="Times New Roman" pitchFamily="18" charset="0"/>
              </a:rPr>
              <a:t>a.cust_id</a:t>
            </a:r>
            <a:r>
              <a:rPr lang="en-US" sz="1400" dirty="0">
                <a:latin typeface="Times New Roman" pitchFamily="18" charset="0"/>
                <a:cs typeface="Times New Roman" pitchFamily="18" charset="0"/>
              </a:rPr>
              <a:t> = </a:t>
            </a:r>
            <a:r>
              <a:rPr lang="en-US" sz="1400" dirty="0" err="1">
                <a:latin typeface="Times New Roman" pitchFamily="18" charset="0"/>
                <a:cs typeface="Times New Roman" pitchFamily="18" charset="0"/>
              </a:rPr>
              <a:t>b.cust_id</a:t>
            </a: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ORDER BY 5 DESC LIMIT 1 OFFSET 1; </a:t>
            </a:r>
          </a:p>
          <a:p>
            <a:pPr>
              <a:buNone/>
            </a:pPr>
            <a:r>
              <a:rPr lang="en-US" sz="1600" b="1" dirty="0">
                <a:latin typeface="Times New Roman" pitchFamily="18" charset="0"/>
                <a:cs typeface="Times New Roman" pitchFamily="18" charset="0"/>
              </a:rPr>
              <a:t>CODE BREAKDOWN:</a:t>
            </a:r>
          </a:p>
          <a:p>
            <a:pPr>
              <a:buNone/>
            </a:pPr>
            <a:r>
              <a:rPr lang="en-US" sz="1600" dirty="0">
                <a:latin typeface="Times New Roman" pitchFamily="18" charset="0"/>
                <a:cs typeface="Times New Roman" pitchFamily="18" charset="0"/>
              </a:rPr>
              <a:t>	The statement selects the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acc_no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fname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acctype</a:t>
            </a:r>
            <a:r>
              <a:rPr lang="en-US" sz="1600" dirty="0">
                <a:latin typeface="Times New Roman" pitchFamily="18" charset="0"/>
                <a:cs typeface="Times New Roman" pitchFamily="18" charset="0"/>
              </a:rPr>
              <a:t>, and </a:t>
            </a:r>
            <a:r>
              <a:rPr lang="en-US" sz="1600" dirty="0" err="1">
                <a:latin typeface="Times New Roman" pitchFamily="18" charset="0"/>
                <a:cs typeface="Times New Roman" pitchFamily="18" charset="0"/>
              </a:rPr>
              <a:t>curbal</a:t>
            </a:r>
            <a:r>
              <a:rPr lang="en-US" sz="1600" dirty="0">
                <a:latin typeface="Times New Roman" pitchFamily="18" charset="0"/>
                <a:cs typeface="Times New Roman" pitchFamily="18" charset="0"/>
              </a:rPr>
              <a:t> columns from the customers and accounts </a:t>
            </a:r>
            <a:r>
              <a:rPr lang="en-US" sz="1600" dirty="0" err="1">
                <a:latin typeface="Times New Roman" pitchFamily="18" charset="0"/>
                <a:cs typeface="Times New Roman" pitchFamily="18" charset="0"/>
              </a:rPr>
              <a:t>tables.It</a:t>
            </a:r>
            <a:r>
              <a:rPr lang="en-US" sz="1600" dirty="0">
                <a:latin typeface="Times New Roman" pitchFamily="18" charset="0"/>
                <a:cs typeface="Times New Roman" pitchFamily="18" charset="0"/>
              </a:rPr>
              <a:t> joins the customers and accounts tables on the </a:t>
            </a:r>
            <a:r>
              <a:rPr lang="en-US" sz="1600" dirty="0" err="1">
                <a:latin typeface="Times New Roman" pitchFamily="18" charset="0"/>
                <a:cs typeface="Times New Roman" pitchFamily="18" charset="0"/>
              </a:rPr>
              <a:t>cust_id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column.The</a:t>
            </a:r>
            <a:r>
              <a:rPr lang="en-US" sz="1600" dirty="0">
                <a:latin typeface="Times New Roman" pitchFamily="18" charset="0"/>
                <a:cs typeface="Times New Roman" pitchFamily="18" charset="0"/>
              </a:rPr>
              <a:t> result is ordered by the </a:t>
            </a:r>
            <a:r>
              <a:rPr lang="en-US" sz="1600" dirty="0" err="1">
                <a:latin typeface="Times New Roman" pitchFamily="18" charset="0"/>
                <a:cs typeface="Times New Roman" pitchFamily="18" charset="0"/>
              </a:rPr>
              <a:t>curbal</a:t>
            </a:r>
            <a:r>
              <a:rPr lang="en-US" sz="1600" dirty="0">
                <a:latin typeface="Times New Roman" pitchFamily="18" charset="0"/>
                <a:cs typeface="Times New Roman" pitchFamily="18" charset="0"/>
              </a:rPr>
              <a:t> column in descending order, and then it selects the second row using LIMIT 1 OFFSET 1</a:t>
            </a:r>
            <a:r>
              <a:rPr lang="en-US" sz="1600" dirty="0" smtClean="0">
                <a:latin typeface="Times New Roman" pitchFamily="18" charset="0"/>
                <a:cs typeface="Times New Roman" pitchFamily="18" charset="0"/>
              </a:rPr>
              <a:t>.</a:t>
            </a:r>
          </a:p>
          <a:p>
            <a:pPr>
              <a:buNone/>
            </a:pPr>
            <a:endParaRPr lang="en-US" sz="1600" dirty="0">
              <a:latin typeface="Times New Roman" pitchFamily="18" charset="0"/>
              <a:cs typeface="Times New Roman" pitchFamily="18" charset="0"/>
            </a:endParaRPr>
          </a:p>
          <a:p>
            <a:pPr>
              <a:buNone/>
            </a:pPr>
            <a:r>
              <a:rPr lang="en-US" sz="1600" b="1" dirty="0">
                <a:latin typeface="Times New Roman" pitchFamily="18" charset="0"/>
                <a:cs typeface="Times New Roman" pitchFamily="18" charset="0"/>
              </a:rPr>
              <a:t>OUTPUT:</a:t>
            </a:r>
          </a:p>
        </p:txBody>
      </p:sp>
      <p:pic>
        <p:nvPicPr>
          <p:cNvPr id="5121" name="Picture 1"/>
          <p:cNvPicPr>
            <a:picLocks noChangeAspect="1" noChangeArrowheads="1"/>
          </p:cNvPicPr>
          <p:nvPr/>
        </p:nvPicPr>
        <p:blipFill>
          <a:blip r:embed="rId2" cstate="print"/>
          <a:stretch>
            <a:fillRect/>
          </a:stretch>
        </p:blipFill>
        <p:spPr bwMode="auto">
          <a:xfrm>
            <a:off x="1127633" y="4761357"/>
            <a:ext cx="7316788" cy="1047750"/>
          </a:xfrm>
          <a:prstGeom prst="rect">
            <a:avLst/>
          </a:prstGeom>
          <a:noFill/>
          <a:ln w="9525">
            <a:noFill/>
            <a:miter lim="800000"/>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2960" y="173736"/>
            <a:ext cx="11201400"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400"/>
          </a:p>
          <a:p>
            <a:endParaRPr lang="en-US" sz="1400"/>
          </a:p>
          <a:p>
            <a:endParaRPr lang="en-US" sz="1400"/>
          </a:p>
        </p:txBody>
      </p:sp>
      <p:sp>
        <p:nvSpPr>
          <p:cNvPr id="7" name="Title 6"/>
          <p:cNvSpPr>
            <a:spLocks noGrp="1"/>
          </p:cNvSpPr>
          <p:nvPr>
            <p:ph type="title"/>
          </p:nvPr>
        </p:nvSpPr>
        <p:spPr>
          <a:xfrm>
            <a:off x="1371600" y="292608"/>
            <a:ext cx="9601200" cy="585216"/>
          </a:xfrm>
        </p:spPr>
        <p:txBody>
          <a:bodyPr>
            <a:normAutofit/>
          </a:bodyPr>
          <a:lstStyle/>
          <a:p>
            <a:pPr algn="ctr"/>
            <a:r>
              <a:rPr lang="en-US" sz="2000" b="1" dirty="0">
                <a:latin typeface="Times New Roman" pitchFamily="18" charset="0"/>
                <a:cs typeface="Times New Roman" pitchFamily="18" charset="0"/>
              </a:rPr>
              <a:t>CREATING A DATABASE CASESTUDY</a:t>
            </a:r>
          </a:p>
        </p:txBody>
      </p:sp>
      <p:sp>
        <p:nvSpPr>
          <p:cNvPr id="8" name="Content Placeholder 7"/>
          <p:cNvSpPr>
            <a:spLocks noGrp="1"/>
          </p:cNvSpPr>
          <p:nvPr>
            <p:ph sz="half" idx="1"/>
          </p:nvPr>
        </p:nvSpPr>
        <p:spPr>
          <a:xfrm>
            <a:off x="1371600" y="1052736"/>
            <a:ext cx="4447786" cy="5430359"/>
          </a:xfrm>
        </p:spPr>
        <p:txBody>
          <a:bodyPr>
            <a:noAutofit/>
          </a:bodyPr>
          <a:lstStyle/>
          <a:p>
            <a:pPr>
              <a:buNone/>
            </a:pPr>
            <a:r>
              <a:rPr lang="en-US" sz="1400" dirty="0">
                <a:latin typeface="Times New Roman" pitchFamily="18" charset="0"/>
                <a:cs typeface="Times New Roman" pitchFamily="18" charset="0"/>
              </a:rPr>
              <a:t>CREATE DATABASE </a:t>
            </a:r>
            <a:r>
              <a:rPr lang="en-US" sz="1400" dirty="0" err="1">
                <a:latin typeface="Times New Roman" pitchFamily="18" charset="0"/>
                <a:cs typeface="Times New Roman" pitchFamily="18" charset="0"/>
              </a:rPr>
              <a:t>casestudy</a:t>
            </a:r>
            <a:r>
              <a:rPr lang="en-US" sz="1400" dirty="0">
                <a:latin typeface="Times New Roman" pitchFamily="18" charset="0"/>
                <a:cs typeface="Times New Roman" pitchFamily="18" charset="0"/>
              </a:rPr>
              <a:t>;</a:t>
            </a:r>
          </a:p>
          <a:p>
            <a:pPr>
              <a:buNone/>
            </a:pPr>
            <a:r>
              <a:rPr lang="en-US" sz="1400" dirty="0">
                <a:latin typeface="Times New Roman" pitchFamily="18" charset="0"/>
                <a:cs typeface="Times New Roman" pitchFamily="18" charset="0"/>
              </a:rPr>
              <a:t>USE </a:t>
            </a:r>
            <a:r>
              <a:rPr lang="en-US" sz="1400" dirty="0" err="1">
                <a:latin typeface="Times New Roman" pitchFamily="18" charset="0"/>
                <a:cs typeface="Times New Roman" pitchFamily="18" charset="0"/>
              </a:rPr>
              <a:t>casestudy</a:t>
            </a:r>
            <a:r>
              <a:rPr lang="en-US" sz="1400" dirty="0">
                <a:latin typeface="Times New Roman" pitchFamily="18" charset="0"/>
                <a:cs typeface="Times New Roman" pitchFamily="18" charset="0"/>
              </a:rPr>
              <a:t>;    </a:t>
            </a:r>
          </a:p>
          <a:p>
            <a:pPr>
              <a:buNone/>
            </a:pPr>
            <a:r>
              <a:rPr lang="en-US" sz="1400" dirty="0">
                <a:latin typeface="Times New Roman" pitchFamily="18" charset="0"/>
                <a:cs typeface="Times New Roman" pitchFamily="18" charset="0"/>
              </a:rPr>
              <a:t>CREATE TABLE ADDRESS                                                                 </a:t>
            </a:r>
          </a:p>
          <a:p>
            <a:pPr>
              <a:buNone/>
            </a:pPr>
            <a:r>
              <a:rPr lang="en-US" sz="1400" dirty="0">
                <a:latin typeface="Times New Roman" pitchFamily="18" charset="0"/>
                <a:cs typeface="Times New Roman" pitchFamily="18" charset="0"/>
              </a:rPr>
              <a:t>(ADDRESS_ID INT(6), 		</a:t>
            </a:r>
          </a:p>
          <a:p>
            <a:pPr>
              <a:buNone/>
            </a:pPr>
            <a:r>
              <a:rPr lang="en-US" sz="1400" dirty="0">
                <a:latin typeface="Times New Roman" pitchFamily="18" charset="0"/>
                <a:cs typeface="Times New Roman" pitchFamily="18" charset="0"/>
              </a:rPr>
              <a:t>ADDRESS_LINE1 VARCHAR(50), </a:t>
            </a:r>
          </a:p>
          <a:p>
            <a:pPr>
              <a:buNone/>
            </a:pPr>
            <a:r>
              <a:rPr lang="en-US" sz="1400" dirty="0">
                <a:latin typeface="Times New Roman" pitchFamily="18" charset="0"/>
                <a:cs typeface="Times New Roman" pitchFamily="18" charset="0"/>
              </a:rPr>
              <a:t>ADDRESS_LINE2 VARCHAR(50), 	\</a:t>
            </a:r>
          </a:p>
          <a:p>
            <a:pPr>
              <a:buNone/>
            </a:pPr>
            <a:r>
              <a:rPr lang="en-US" sz="1400" dirty="0">
                <a:latin typeface="Times New Roman" pitchFamily="18" charset="0"/>
                <a:cs typeface="Times New Roman" pitchFamily="18" charset="0"/>
              </a:rPr>
              <a:t>CITY VARCHAR(30), 		</a:t>
            </a:r>
          </a:p>
          <a:p>
            <a:pPr>
              <a:buNone/>
            </a:pPr>
            <a:r>
              <a:rPr lang="en-US" sz="1400" dirty="0">
                <a:latin typeface="Times New Roman" pitchFamily="18" charset="0"/>
                <a:cs typeface="Times New Roman" pitchFamily="18" charset="0"/>
              </a:rPr>
              <a:t>STATE VARCHAR(30), 		</a:t>
            </a:r>
          </a:p>
          <a:p>
            <a:pPr>
              <a:buNone/>
            </a:pPr>
            <a:r>
              <a:rPr lang="en-US" sz="1400" dirty="0">
                <a:latin typeface="Times New Roman" pitchFamily="18" charset="0"/>
                <a:cs typeface="Times New Roman" pitchFamily="18" charset="0"/>
              </a:rPr>
              <a:t>PINCODE INT(6), 		</a:t>
            </a:r>
          </a:p>
          <a:p>
            <a:pPr>
              <a:buNone/>
            </a:pPr>
            <a:r>
              <a:rPr lang="en-US" sz="1400" dirty="0">
                <a:latin typeface="Times New Roman" pitchFamily="18" charset="0"/>
                <a:cs typeface="Times New Roman" pitchFamily="18" charset="0"/>
              </a:rPr>
              <a:t>COUNTRY VARCHAR(30)) ;  </a:t>
            </a:r>
          </a:p>
          <a:p>
            <a:pPr>
              <a:buNone/>
            </a:pP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CREATE TABLE CARTON   </a:t>
            </a:r>
          </a:p>
          <a:p>
            <a:pPr>
              <a:buNone/>
            </a:pPr>
            <a:r>
              <a:rPr lang="en-US" sz="1400" dirty="0">
                <a:latin typeface="Times New Roman" pitchFamily="18" charset="0"/>
                <a:cs typeface="Times New Roman" pitchFamily="18" charset="0"/>
              </a:rPr>
              <a:t> (CARTON_ID INT(6), 		</a:t>
            </a:r>
          </a:p>
          <a:p>
            <a:pPr>
              <a:buNone/>
            </a:pPr>
            <a:r>
              <a:rPr lang="en-US" sz="1400" dirty="0">
                <a:latin typeface="Times New Roman" pitchFamily="18" charset="0"/>
                <a:cs typeface="Times New Roman" pitchFamily="18" charset="0"/>
              </a:rPr>
              <a:t>LEN BIGINT(10), 		</a:t>
            </a:r>
          </a:p>
          <a:p>
            <a:pPr>
              <a:buNone/>
            </a:pPr>
            <a:r>
              <a:rPr lang="en-US" sz="1400" dirty="0">
                <a:latin typeface="Times New Roman" pitchFamily="18" charset="0"/>
                <a:cs typeface="Times New Roman" pitchFamily="18" charset="0"/>
              </a:rPr>
              <a:t>WIDTH BIGINT(10),		</a:t>
            </a:r>
          </a:p>
          <a:p>
            <a:pPr>
              <a:buNone/>
            </a:pPr>
            <a:r>
              <a:rPr lang="en-US" sz="1400" dirty="0">
                <a:latin typeface="Times New Roman" pitchFamily="18" charset="0"/>
                <a:cs typeface="Times New Roman" pitchFamily="18" charset="0"/>
              </a:rPr>
              <a:t>HEIGHT BIGINT(10)) ;  </a:t>
            </a:r>
          </a:p>
          <a:p>
            <a:pPr>
              <a:buNone/>
            </a:pPr>
            <a:endParaRPr lang="en-US" sz="1200" dirty="0">
              <a:cs typeface="Times New Roman" pitchFamily="18" charset="0"/>
            </a:endParaRPr>
          </a:p>
          <a:p>
            <a:pPr>
              <a:buNone/>
            </a:pPr>
            <a:endParaRPr lang="en-US" sz="1200" dirty="0">
              <a:cs typeface="Times New Roman" pitchFamily="18" charset="0"/>
            </a:endParaRPr>
          </a:p>
        </p:txBody>
      </p:sp>
      <p:sp>
        <p:nvSpPr>
          <p:cNvPr id="9" name="Content Placeholder 8"/>
          <p:cNvSpPr>
            <a:spLocks noGrp="1"/>
          </p:cNvSpPr>
          <p:nvPr>
            <p:ph sz="half" idx="2"/>
          </p:nvPr>
        </p:nvSpPr>
        <p:spPr>
          <a:xfrm>
            <a:off x="5815584" y="1052736"/>
            <a:ext cx="5157605" cy="5302343"/>
          </a:xfrm>
        </p:spPr>
        <p:txBody>
          <a:bodyPr>
            <a:normAutofit fontScale="25000" lnSpcReduction="20000"/>
          </a:bodyPr>
          <a:lstStyle/>
          <a:p>
            <a:pPr>
              <a:lnSpc>
                <a:spcPct val="114000"/>
              </a:lnSpc>
              <a:buNone/>
            </a:pPr>
            <a:r>
              <a:rPr lang="en-US" sz="4300" dirty="0">
                <a:latin typeface="Times New Roman" pitchFamily="18" charset="0"/>
                <a:cs typeface="Times New Roman" pitchFamily="18" charset="0"/>
              </a:rPr>
              <a:t>CREATE TABLE ONLINE_CUSTOMER    (CUSTOMER_ID INT(6), 	</a:t>
            </a:r>
          </a:p>
          <a:p>
            <a:pPr>
              <a:lnSpc>
                <a:spcPct val="114000"/>
              </a:lnSpc>
              <a:buNone/>
            </a:pPr>
            <a:r>
              <a:rPr lang="en-US" sz="4300" dirty="0">
                <a:latin typeface="Times New Roman" pitchFamily="18" charset="0"/>
                <a:cs typeface="Times New Roman" pitchFamily="18" charset="0"/>
              </a:rPr>
              <a:t>CUSTOMER_FNAME VARCHAR(20), </a:t>
            </a:r>
          </a:p>
          <a:p>
            <a:pPr>
              <a:lnSpc>
                <a:spcPct val="114000"/>
              </a:lnSpc>
              <a:buNone/>
            </a:pPr>
            <a:r>
              <a:rPr lang="en-US" sz="4300" dirty="0">
                <a:latin typeface="Times New Roman" pitchFamily="18" charset="0"/>
                <a:cs typeface="Times New Roman" pitchFamily="18" charset="0"/>
              </a:rPr>
              <a:t>CUSTOMER_LNAME VARCHAR(20),</a:t>
            </a:r>
          </a:p>
          <a:p>
            <a:pPr>
              <a:lnSpc>
                <a:spcPct val="114000"/>
              </a:lnSpc>
              <a:buNone/>
            </a:pPr>
            <a:r>
              <a:rPr lang="en-US" sz="4300" dirty="0">
                <a:latin typeface="Times New Roman" pitchFamily="18" charset="0"/>
                <a:cs typeface="Times New Roman" pitchFamily="18" charset="0"/>
              </a:rPr>
              <a:t>CUSTOMER_EMAIL VARCHAR(30), </a:t>
            </a:r>
          </a:p>
          <a:p>
            <a:pPr>
              <a:lnSpc>
                <a:spcPct val="114000"/>
              </a:lnSpc>
              <a:buNone/>
            </a:pPr>
            <a:r>
              <a:rPr lang="en-US" sz="4300" dirty="0">
                <a:latin typeface="Times New Roman" pitchFamily="18" charset="0"/>
                <a:cs typeface="Times New Roman" pitchFamily="18" charset="0"/>
              </a:rPr>
              <a:t>CUSTOMER_PHONE BIGINT(10), </a:t>
            </a:r>
          </a:p>
          <a:p>
            <a:pPr>
              <a:lnSpc>
                <a:spcPct val="114000"/>
              </a:lnSpc>
              <a:buNone/>
            </a:pPr>
            <a:r>
              <a:rPr lang="en-US" sz="4300" dirty="0">
                <a:latin typeface="Times New Roman" pitchFamily="18" charset="0"/>
                <a:cs typeface="Times New Roman" pitchFamily="18" charset="0"/>
              </a:rPr>
              <a:t>ADDRESS_ID INT(6), 	</a:t>
            </a:r>
          </a:p>
          <a:p>
            <a:pPr>
              <a:lnSpc>
                <a:spcPct val="114000"/>
              </a:lnSpc>
              <a:buNone/>
            </a:pPr>
            <a:r>
              <a:rPr lang="en-US" sz="4300" dirty="0">
                <a:latin typeface="Times New Roman" pitchFamily="18" charset="0"/>
                <a:cs typeface="Times New Roman" pitchFamily="18" charset="0"/>
              </a:rPr>
              <a:t>CUSTOMER_CREATION_DATE DATE, </a:t>
            </a:r>
          </a:p>
          <a:p>
            <a:pPr>
              <a:lnSpc>
                <a:spcPct val="114000"/>
              </a:lnSpc>
              <a:buNone/>
            </a:pPr>
            <a:r>
              <a:rPr lang="en-US" sz="4300" dirty="0">
                <a:latin typeface="Times New Roman" pitchFamily="18" charset="0"/>
                <a:cs typeface="Times New Roman" pitchFamily="18" charset="0"/>
              </a:rPr>
              <a:t>CUSTOMER_USERNAME VARCHAR(20), </a:t>
            </a:r>
          </a:p>
          <a:p>
            <a:pPr>
              <a:lnSpc>
                <a:spcPct val="114000"/>
              </a:lnSpc>
              <a:buNone/>
            </a:pPr>
            <a:r>
              <a:rPr lang="en-US" sz="4300" dirty="0">
                <a:latin typeface="Times New Roman" pitchFamily="18" charset="0"/>
                <a:cs typeface="Times New Roman" pitchFamily="18" charset="0"/>
              </a:rPr>
              <a:t>CUSTOMER_GENDER CHAR(1)) ;</a:t>
            </a:r>
          </a:p>
          <a:p>
            <a:pPr>
              <a:lnSpc>
                <a:spcPct val="114000"/>
              </a:lnSpc>
              <a:buNone/>
            </a:pPr>
            <a:endParaRPr lang="en-US" sz="4300" dirty="0">
              <a:latin typeface="Times New Roman" pitchFamily="18" charset="0"/>
              <a:cs typeface="Times New Roman" pitchFamily="18" charset="0"/>
            </a:endParaRPr>
          </a:p>
          <a:p>
            <a:pPr>
              <a:lnSpc>
                <a:spcPct val="114000"/>
              </a:lnSpc>
              <a:buNone/>
            </a:pPr>
            <a:r>
              <a:rPr lang="en-US" sz="4300" dirty="0">
                <a:latin typeface="Times New Roman" pitchFamily="18" charset="0"/>
                <a:cs typeface="Times New Roman" pitchFamily="18" charset="0"/>
              </a:rPr>
              <a:t> CREATE TABLE ORDER_HEADER   </a:t>
            </a:r>
          </a:p>
          <a:p>
            <a:pPr>
              <a:lnSpc>
                <a:spcPct val="114000"/>
              </a:lnSpc>
              <a:buNone/>
            </a:pPr>
            <a:r>
              <a:rPr lang="en-US" sz="4300" dirty="0">
                <a:latin typeface="Times New Roman" pitchFamily="18" charset="0"/>
                <a:cs typeface="Times New Roman" pitchFamily="18" charset="0"/>
              </a:rPr>
              <a:t> (ORDER_ID INT(6), 		</a:t>
            </a:r>
          </a:p>
          <a:p>
            <a:pPr>
              <a:lnSpc>
                <a:spcPct val="114000"/>
              </a:lnSpc>
              <a:buNone/>
            </a:pPr>
            <a:r>
              <a:rPr lang="en-US" sz="4300" dirty="0">
                <a:latin typeface="Times New Roman" pitchFamily="18" charset="0"/>
                <a:cs typeface="Times New Roman" pitchFamily="18" charset="0"/>
              </a:rPr>
              <a:t>CUSTOMER_ID INT(6), 		</a:t>
            </a:r>
          </a:p>
          <a:p>
            <a:pPr>
              <a:lnSpc>
                <a:spcPct val="114000"/>
              </a:lnSpc>
              <a:buNone/>
            </a:pPr>
            <a:r>
              <a:rPr lang="en-US" sz="4300" dirty="0">
                <a:latin typeface="Times New Roman" pitchFamily="18" charset="0"/>
                <a:cs typeface="Times New Roman" pitchFamily="18" charset="0"/>
              </a:rPr>
              <a:t>ORDER_DATE DATE, 		</a:t>
            </a:r>
          </a:p>
          <a:p>
            <a:pPr>
              <a:lnSpc>
                <a:spcPct val="114000"/>
              </a:lnSpc>
              <a:buNone/>
            </a:pPr>
            <a:r>
              <a:rPr lang="en-US" sz="4300" dirty="0">
                <a:latin typeface="Times New Roman" pitchFamily="18" charset="0"/>
                <a:cs typeface="Times New Roman" pitchFamily="18" charset="0"/>
              </a:rPr>
              <a:t>ORDER_STATUS VARCHAR(10), 		</a:t>
            </a:r>
          </a:p>
          <a:p>
            <a:pPr>
              <a:lnSpc>
                <a:spcPct val="114000"/>
              </a:lnSpc>
              <a:buNone/>
            </a:pPr>
            <a:r>
              <a:rPr lang="en-US" sz="4300" dirty="0">
                <a:latin typeface="Times New Roman" pitchFamily="18" charset="0"/>
                <a:cs typeface="Times New Roman" pitchFamily="18" charset="0"/>
              </a:rPr>
              <a:t>PAYMENT_MODE VARCHAR(20), 		</a:t>
            </a:r>
          </a:p>
          <a:p>
            <a:pPr>
              <a:lnSpc>
                <a:spcPct val="114000"/>
              </a:lnSpc>
              <a:buNone/>
            </a:pPr>
            <a:r>
              <a:rPr lang="en-US" sz="4300" dirty="0">
                <a:latin typeface="Times New Roman" pitchFamily="18" charset="0"/>
                <a:cs typeface="Times New Roman" pitchFamily="18" charset="0"/>
              </a:rPr>
              <a:t>PAYMENT_DATE DATE, 		</a:t>
            </a:r>
          </a:p>
          <a:p>
            <a:pPr>
              <a:lnSpc>
                <a:spcPct val="114000"/>
              </a:lnSpc>
              <a:buNone/>
            </a:pPr>
            <a:r>
              <a:rPr lang="en-US" sz="4300" dirty="0">
                <a:latin typeface="Times New Roman" pitchFamily="18" charset="0"/>
                <a:cs typeface="Times New Roman" pitchFamily="18" charset="0"/>
              </a:rPr>
              <a:t>ORDER_SHIPMENT_DATE DATE, 		</a:t>
            </a:r>
          </a:p>
          <a:p>
            <a:pPr>
              <a:lnSpc>
                <a:spcPct val="114000"/>
              </a:lnSpc>
              <a:buNone/>
            </a:pPr>
            <a:r>
              <a:rPr lang="en-US" sz="4300" dirty="0">
                <a:latin typeface="Times New Roman" pitchFamily="18" charset="0"/>
                <a:cs typeface="Times New Roman" pitchFamily="18" charset="0"/>
              </a:rPr>
              <a:t>SHIPPER_ID INT(6)) ;</a:t>
            </a:r>
          </a:p>
          <a:p>
            <a:pPr>
              <a:buNone/>
            </a:pPr>
            <a:endParaRPr lang="en-US" sz="1200" dirty="0">
              <a:cs typeface="Times New Roman" pitchFamily="18" charset="0"/>
            </a:endParaRPr>
          </a:p>
          <a:p>
            <a:pPr>
              <a:buNone/>
            </a:pPr>
            <a:endParaRPr lang="en-US" sz="1200" dirty="0">
              <a:cs typeface="Times New Roman" pitchFamily="18" charset="0"/>
            </a:endParaRPr>
          </a:p>
          <a:p>
            <a:pPr>
              <a:buNone/>
            </a:pPr>
            <a:endParaRPr lang="en-US" sz="1200" dirty="0">
              <a:cs typeface="Times New Roman" pitchFamily="18" charset="0"/>
            </a:endParaRPr>
          </a:p>
          <a:p>
            <a:pPr>
              <a:buFont typeface="Wingdings" pitchFamily="2" charset="2"/>
              <a:buChar char="§"/>
            </a:pP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371600" y="246888"/>
            <a:ext cx="9601200" cy="374904"/>
          </a:xfrm>
        </p:spPr>
        <p:txBody>
          <a:bodyPr>
            <a:normAutofit/>
          </a:bodyPr>
          <a:lstStyle/>
          <a:p>
            <a:r>
              <a:rPr lang="en-US" sz="900"/>
              <a:t>.</a:t>
            </a:r>
          </a:p>
        </p:txBody>
      </p:sp>
      <p:sp>
        <p:nvSpPr>
          <p:cNvPr id="10" name="Content Placeholder 9"/>
          <p:cNvSpPr>
            <a:spLocks noGrp="1"/>
          </p:cNvSpPr>
          <p:nvPr>
            <p:ph sz="half" idx="1"/>
          </p:nvPr>
        </p:nvSpPr>
        <p:spPr>
          <a:xfrm>
            <a:off x="832104" y="548640"/>
            <a:ext cx="4987282" cy="5897879"/>
          </a:xfrm>
        </p:spPr>
        <p:txBody>
          <a:bodyPr>
            <a:normAutofit/>
          </a:bodyPr>
          <a:lstStyle/>
          <a:p>
            <a:pPr>
              <a:buNone/>
            </a:pPr>
            <a:r>
              <a:rPr lang="en-US" sz="1400" dirty="0">
                <a:latin typeface="Times New Roman" pitchFamily="18" charset="0"/>
                <a:cs typeface="Times New Roman" pitchFamily="18" charset="0"/>
              </a:rPr>
              <a:t>CREATE TABLE ORDER_ITEMS   </a:t>
            </a:r>
          </a:p>
          <a:p>
            <a:pPr>
              <a:buNone/>
            </a:pPr>
            <a:r>
              <a:rPr lang="en-US" sz="1400" dirty="0">
                <a:latin typeface="Times New Roman" pitchFamily="18" charset="0"/>
                <a:cs typeface="Times New Roman" pitchFamily="18" charset="0"/>
              </a:rPr>
              <a:t> (ORDER_ID INT(6), </a:t>
            </a:r>
          </a:p>
          <a:p>
            <a:pPr>
              <a:buNone/>
            </a:pPr>
            <a:r>
              <a:rPr lang="en-US" sz="1400" dirty="0">
                <a:latin typeface="Times New Roman" pitchFamily="18" charset="0"/>
                <a:cs typeface="Times New Roman" pitchFamily="18" charset="0"/>
              </a:rPr>
              <a:t>PRODUCT_ID INT(6), 		</a:t>
            </a:r>
          </a:p>
          <a:p>
            <a:pPr>
              <a:buNone/>
            </a:pPr>
            <a:r>
              <a:rPr lang="en-US" sz="1400" dirty="0">
                <a:latin typeface="Times New Roman" pitchFamily="18" charset="0"/>
                <a:cs typeface="Times New Roman" pitchFamily="18" charset="0"/>
              </a:rPr>
              <a:t>PRODUCT_QUANTITY INT(3)) ;</a:t>
            </a:r>
          </a:p>
          <a:p>
            <a:pPr>
              <a:buNone/>
            </a:pP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 CREATE TABLE PRODUCT   </a:t>
            </a:r>
          </a:p>
          <a:p>
            <a:pPr>
              <a:buNone/>
            </a:pPr>
            <a:r>
              <a:rPr lang="en-US" sz="1400" dirty="0">
                <a:latin typeface="Times New Roman" pitchFamily="18" charset="0"/>
                <a:cs typeface="Times New Roman" pitchFamily="18" charset="0"/>
              </a:rPr>
              <a:t> (PRODUCT_ID INT(6), 		</a:t>
            </a:r>
          </a:p>
          <a:p>
            <a:pPr>
              <a:buNone/>
            </a:pPr>
            <a:r>
              <a:rPr lang="en-US" sz="1400" dirty="0">
                <a:latin typeface="Times New Roman" pitchFamily="18" charset="0"/>
                <a:cs typeface="Times New Roman" pitchFamily="18" charset="0"/>
              </a:rPr>
              <a:t>PRODUCT_DESC VARCHAR(60), 	</a:t>
            </a:r>
          </a:p>
          <a:p>
            <a:pPr>
              <a:buNone/>
            </a:pPr>
            <a:r>
              <a:rPr lang="en-US" sz="1400" dirty="0">
                <a:latin typeface="Times New Roman" pitchFamily="18" charset="0"/>
                <a:cs typeface="Times New Roman" pitchFamily="18" charset="0"/>
              </a:rPr>
              <a:t>PRODUCT_CLASS_CODE INT(4), 	</a:t>
            </a:r>
          </a:p>
          <a:p>
            <a:pPr>
              <a:buNone/>
            </a:pPr>
            <a:r>
              <a:rPr lang="en-US" sz="1400" dirty="0">
                <a:latin typeface="Times New Roman" pitchFamily="18" charset="0"/>
                <a:cs typeface="Times New Roman" pitchFamily="18" charset="0"/>
              </a:rPr>
              <a:t>PRODUCT_PRICE DECIMAL(12,2), 	</a:t>
            </a:r>
          </a:p>
          <a:p>
            <a:pPr>
              <a:buNone/>
            </a:pPr>
            <a:r>
              <a:rPr lang="en-US" sz="1400" dirty="0">
                <a:latin typeface="Times New Roman" pitchFamily="18" charset="0"/>
                <a:cs typeface="Times New Roman" pitchFamily="18" charset="0"/>
              </a:rPr>
              <a:t>PRODUCT_QUANTITY_AVAIL INT(4), 		</a:t>
            </a:r>
          </a:p>
          <a:p>
            <a:pPr>
              <a:buNone/>
            </a:pPr>
            <a:r>
              <a:rPr lang="en-US" sz="1400" dirty="0">
                <a:latin typeface="Times New Roman" pitchFamily="18" charset="0"/>
                <a:cs typeface="Times New Roman" pitchFamily="18" charset="0"/>
              </a:rPr>
              <a:t>LEN INT(5), 		</a:t>
            </a:r>
          </a:p>
          <a:p>
            <a:pPr>
              <a:buNone/>
            </a:pPr>
            <a:r>
              <a:rPr lang="en-US" sz="1400" dirty="0">
                <a:latin typeface="Times New Roman" pitchFamily="18" charset="0"/>
                <a:cs typeface="Times New Roman" pitchFamily="18" charset="0"/>
              </a:rPr>
              <a:t>WIDTH INT(5), 		</a:t>
            </a:r>
          </a:p>
          <a:p>
            <a:pPr>
              <a:buNone/>
            </a:pPr>
            <a:r>
              <a:rPr lang="en-US" sz="1400" dirty="0">
                <a:latin typeface="Times New Roman" pitchFamily="18" charset="0"/>
                <a:cs typeface="Times New Roman" pitchFamily="18" charset="0"/>
              </a:rPr>
              <a:t>HEIGHT INT(5), 		</a:t>
            </a:r>
          </a:p>
          <a:p>
            <a:pPr>
              <a:buNone/>
            </a:pPr>
            <a:r>
              <a:rPr lang="en-US" sz="1400" dirty="0">
                <a:latin typeface="Times New Roman" pitchFamily="18" charset="0"/>
                <a:cs typeface="Times New Roman" pitchFamily="18" charset="0"/>
              </a:rPr>
              <a:t>WEIGHT DECIMAL(10,4)) ;</a:t>
            </a:r>
          </a:p>
        </p:txBody>
      </p:sp>
      <p:sp>
        <p:nvSpPr>
          <p:cNvPr id="11" name="Content Placeholder 10"/>
          <p:cNvSpPr>
            <a:spLocks noGrp="1"/>
          </p:cNvSpPr>
          <p:nvPr>
            <p:ph sz="half" idx="2"/>
          </p:nvPr>
        </p:nvSpPr>
        <p:spPr>
          <a:xfrm>
            <a:off x="5998464" y="548640"/>
            <a:ext cx="4974725" cy="5925311"/>
          </a:xfrm>
        </p:spPr>
        <p:txBody>
          <a:bodyPr>
            <a:normAutofit/>
          </a:bodyPr>
          <a:lstStyle/>
          <a:p>
            <a:pPr>
              <a:buNone/>
            </a:pPr>
            <a:r>
              <a:rPr lang="en-US" sz="1400" dirty="0">
                <a:latin typeface="Times New Roman" pitchFamily="18" charset="0"/>
                <a:cs typeface="Times New Roman" pitchFamily="18" charset="0"/>
              </a:rPr>
              <a:t> CREATE TABLE PRODUCT_CLASS    </a:t>
            </a:r>
          </a:p>
          <a:p>
            <a:pPr>
              <a:buNone/>
            </a:pPr>
            <a:r>
              <a:rPr lang="en-US" sz="1400" dirty="0">
                <a:latin typeface="Times New Roman" pitchFamily="18" charset="0"/>
                <a:cs typeface="Times New Roman" pitchFamily="18" charset="0"/>
              </a:rPr>
              <a:t>(PRODUCT_CLASS_CODE INT(4), </a:t>
            </a:r>
          </a:p>
          <a:p>
            <a:pPr>
              <a:buNone/>
            </a:pPr>
            <a:r>
              <a:rPr lang="en-US" sz="1400" dirty="0">
                <a:latin typeface="Times New Roman" pitchFamily="18" charset="0"/>
                <a:cs typeface="Times New Roman" pitchFamily="18" charset="0"/>
              </a:rPr>
              <a:t>PRODUCT_CLASS_DESC VARCHAR(40)) ;</a:t>
            </a:r>
          </a:p>
          <a:p>
            <a:pPr>
              <a:buNone/>
            </a:pP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 CREATE TABLE SHIPPER    </a:t>
            </a:r>
          </a:p>
          <a:p>
            <a:pPr>
              <a:buNone/>
            </a:pPr>
            <a:r>
              <a:rPr lang="en-US" sz="1400" dirty="0">
                <a:latin typeface="Times New Roman" pitchFamily="18" charset="0"/>
                <a:cs typeface="Times New Roman" pitchFamily="18" charset="0"/>
              </a:rPr>
              <a:t>(SHIPPER_ID INT(6), 		</a:t>
            </a:r>
          </a:p>
          <a:p>
            <a:pPr>
              <a:buNone/>
            </a:pPr>
            <a:r>
              <a:rPr lang="en-US" sz="1400" dirty="0">
                <a:latin typeface="Times New Roman" pitchFamily="18" charset="0"/>
                <a:cs typeface="Times New Roman" pitchFamily="18" charset="0"/>
              </a:rPr>
              <a:t>SHIPPER_NAME VARCHAR(30), 	</a:t>
            </a:r>
          </a:p>
          <a:p>
            <a:pPr>
              <a:buNone/>
            </a:pPr>
            <a:r>
              <a:rPr lang="en-US" sz="1400" dirty="0">
                <a:latin typeface="Times New Roman" pitchFamily="18" charset="0"/>
                <a:cs typeface="Times New Roman" pitchFamily="18" charset="0"/>
              </a:rPr>
              <a:t>SHIPPER_PHONE BIGINT(12), 	</a:t>
            </a:r>
          </a:p>
          <a:p>
            <a:pPr>
              <a:buNone/>
            </a:pPr>
            <a:r>
              <a:rPr lang="en-US" sz="1400" dirty="0">
                <a:latin typeface="Times New Roman" pitchFamily="18" charset="0"/>
                <a:cs typeface="Times New Roman" pitchFamily="18" charset="0"/>
              </a:rPr>
              <a:t>SHIPPER_ADDRESS INT(6))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96112" y="301752"/>
            <a:ext cx="10076688" cy="557784"/>
          </a:xfrm>
        </p:spPr>
        <p:txBody>
          <a:bodyPr>
            <a:noAutofit/>
          </a:bodyPr>
          <a:lstStyle/>
          <a:p>
            <a:r>
              <a:rPr lang="en-US" sz="1800" b="1" dirty="0">
                <a:latin typeface="Times New Roman" pitchFamily="18" charset="0"/>
                <a:cs typeface="Times New Roman" pitchFamily="18" charset="0"/>
              </a:rPr>
              <a:t>ADDING CONSTRAINTS:</a:t>
            </a:r>
          </a:p>
        </p:txBody>
      </p:sp>
      <p:sp>
        <p:nvSpPr>
          <p:cNvPr id="6" name="Content Placeholder 5"/>
          <p:cNvSpPr>
            <a:spLocks noGrp="1"/>
          </p:cNvSpPr>
          <p:nvPr>
            <p:ph idx="1"/>
          </p:nvPr>
        </p:nvSpPr>
        <p:spPr>
          <a:xfrm>
            <a:off x="960120" y="822960"/>
            <a:ext cx="10012680" cy="5715000"/>
          </a:xfrm>
        </p:spPr>
        <p:txBody>
          <a:bodyPr>
            <a:noAutofit/>
          </a:bodyPr>
          <a:lstStyle/>
          <a:p>
            <a:pPr>
              <a:buNone/>
            </a:pPr>
            <a:r>
              <a:rPr lang="en-US" sz="1600" dirty="0">
                <a:latin typeface="Times New Roman" pitchFamily="18" charset="0"/>
                <a:cs typeface="Times New Roman" pitchFamily="18" charset="0"/>
              </a:rPr>
              <a:t>CREATE UNIQUE INDEX </a:t>
            </a:r>
            <a:r>
              <a:rPr lang="en-US" sz="1600" dirty="0" err="1">
                <a:latin typeface="Times New Roman" pitchFamily="18" charset="0"/>
                <a:cs typeface="Times New Roman" pitchFamily="18" charset="0"/>
              </a:rPr>
              <a:t>addr_id_indx</a:t>
            </a:r>
            <a:r>
              <a:rPr lang="en-US" sz="1600" dirty="0">
                <a:latin typeface="Times New Roman" pitchFamily="18" charset="0"/>
                <a:cs typeface="Times New Roman" pitchFamily="18" charset="0"/>
              </a:rPr>
              <a:t> ON ADDRESS (ADDRESS_ID);</a:t>
            </a:r>
          </a:p>
          <a:p>
            <a:pPr>
              <a:buNone/>
            </a:pPr>
            <a:r>
              <a:rPr lang="en-US" sz="1600" dirty="0">
                <a:latin typeface="Times New Roman" pitchFamily="18" charset="0"/>
                <a:cs typeface="Times New Roman" pitchFamily="18" charset="0"/>
              </a:rPr>
              <a:t>CREATE UNIQUE INDEX CARTON_PK ON CARTON (CARTON_ID);</a:t>
            </a:r>
          </a:p>
          <a:p>
            <a:pPr>
              <a:buNone/>
            </a:pPr>
            <a:r>
              <a:rPr lang="en-US" sz="1600" dirty="0">
                <a:latin typeface="Times New Roman" pitchFamily="18" charset="0"/>
                <a:cs typeface="Times New Roman" pitchFamily="18" charset="0"/>
              </a:rPr>
              <a:t>CREATE UNIQUE INDEX </a:t>
            </a:r>
            <a:r>
              <a:rPr lang="en-US" sz="1600" dirty="0" err="1">
                <a:latin typeface="Times New Roman" pitchFamily="18" charset="0"/>
                <a:cs typeface="Times New Roman" pitchFamily="18" charset="0"/>
              </a:rPr>
              <a:t>online_custid_indx</a:t>
            </a:r>
            <a:r>
              <a:rPr lang="en-US" sz="1600" dirty="0">
                <a:latin typeface="Times New Roman" pitchFamily="18" charset="0"/>
                <a:cs typeface="Times New Roman" pitchFamily="18" charset="0"/>
              </a:rPr>
              <a:t> ON ONLINE_CUSTOMER (CUSTOMER_ID);</a:t>
            </a:r>
          </a:p>
          <a:p>
            <a:pPr>
              <a:buNone/>
            </a:pPr>
            <a:r>
              <a:rPr lang="en-US" sz="1600" dirty="0">
                <a:latin typeface="Times New Roman" pitchFamily="18" charset="0"/>
                <a:cs typeface="Times New Roman" pitchFamily="18" charset="0"/>
              </a:rPr>
              <a:t>CREATE UNIQUE INDEX </a:t>
            </a:r>
            <a:r>
              <a:rPr lang="en-US" sz="1600" dirty="0" err="1">
                <a:latin typeface="Times New Roman" pitchFamily="18" charset="0"/>
                <a:cs typeface="Times New Roman" pitchFamily="18" charset="0"/>
              </a:rPr>
              <a:t>online_email_indx</a:t>
            </a:r>
            <a:r>
              <a:rPr lang="en-US" sz="1600" dirty="0">
                <a:latin typeface="Times New Roman" pitchFamily="18" charset="0"/>
                <a:cs typeface="Times New Roman" pitchFamily="18" charset="0"/>
              </a:rPr>
              <a:t> ON ONLINE_CUSTOMER (CUSTOMER_EMAIL) ;</a:t>
            </a:r>
          </a:p>
          <a:p>
            <a:pPr>
              <a:buNone/>
            </a:pPr>
            <a:r>
              <a:rPr lang="en-US" sz="1600" dirty="0">
                <a:latin typeface="Times New Roman" pitchFamily="18" charset="0"/>
                <a:cs typeface="Times New Roman" pitchFamily="18" charset="0"/>
              </a:rPr>
              <a:t>CREATE UNIQUE INDEX PK_ORD_H ON ORDER_HEADER (ORDER_ID)   ;</a:t>
            </a:r>
          </a:p>
          <a:p>
            <a:pPr>
              <a:buNone/>
            </a:pPr>
            <a:r>
              <a:rPr lang="en-US" sz="1600" dirty="0">
                <a:latin typeface="Times New Roman" pitchFamily="18" charset="0"/>
                <a:cs typeface="Times New Roman" pitchFamily="18" charset="0"/>
              </a:rPr>
              <a:t> CREATE UNIQUE INDEX PK_ORD_PROD ON ORDER_ITEMS (ORDER_ID, PRODUCT_ID)   ;</a:t>
            </a:r>
          </a:p>
          <a:p>
            <a:pPr>
              <a:buNone/>
            </a:pPr>
            <a:r>
              <a:rPr lang="en-US" sz="1600" dirty="0">
                <a:latin typeface="Times New Roman" pitchFamily="18" charset="0"/>
                <a:cs typeface="Times New Roman" pitchFamily="18" charset="0"/>
              </a:rPr>
              <a:t> CREATE UNIQUE INDEX PK_PROD ON PRODUCT (PRODUCT_ID) </a:t>
            </a:r>
          </a:p>
          <a:p>
            <a:pPr>
              <a:buNone/>
            </a:pPr>
            <a:r>
              <a:rPr lang="en-US" sz="1600" dirty="0">
                <a:latin typeface="Times New Roman" pitchFamily="18" charset="0"/>
                <a:cs typeface="Times New Roman" pitchFamily="18" charset="0"/>
              </a:rPr>
              <a:t>CREATE UNIQUE INDEX PK_PROD_CLASS ON PRODUCT_CLASS (PRODUCT_CLASS_CODE) ;</a:t>
            </a:r>
          </a:p>
          <a:p>
            <a:pPr>
              <a:buNone/>
            </a:pPr>
            <a:r>
              <a:rPr lang="en-US" sz="1600" dirty="0">
                <a:latin typeface="Times New Roman" pitchFamily="18" charset="0"/>
                <a:cs typeface="Times New Roman" pitchFamily="18" charset="0"/>
              </a:rPr>
              <a:t>CREATE UNIQUE INDEX PK_SHIP_ID ON SHIPPER (SHIPPER_ID) </a:t>
            </a:r>
          </a:p>
          <a:p>
            <a:pPr>
              <a:buNone/>
            </a:pPr>
            <a:r>
              <a:rPr lang="en-US" sz="1600" b="1" dirty="0">
                <a:latin typeface="Times New Roman" pitchFamily="18" charset="0"/>
                <a:cs typeface="Times New Roman" pitchFamily="18" charset="0"/>
              </a:rPr>
              <a:t>Constraints for Table ADDRESS</a:t>
            </a:r>
          </a:p>
          <a:p>
            <a:pPr>
              <a:buNone/>
            </a:pPr>
            <a:r>
              <a:rPr lang="en-US" sz="1600" dirty="0">
                <a:latin typeface="Times New Roman" pitchFamily="18" charset="0"/>
                <a:cs typeface="Times New Roman" pitchFamily="18" charset="0"/>
              </a:rPr>
              <a:t>ALTER TABLE ADDRESS MODIFY ADDRESS_LINE1 VARCHAR(50) NOT NULL;  </a:t>
            </a:r>
          </a:p>
          <a:p>
            <a:pPr>
              <a:buNone/>
            </a:pPr>
            <a:r>
              <a:rPr lang="en-US" sz="1600" dirty="0">
                <a:latin typeface="Times New Roman" pitchFamily="18" charset="0"/>
                <a:cs typeface="Times New Roman" pitchFamily="18" charset="0"/>
              </a:rPr>
              <a:t>ALTER TABLE ADDRESS ADD PRIMARY KEY (ADDRESS_ID);  </a:t>
            </a:r>
          </a:p>
          <a:p>
            <a:pPr>
              <a:buNone/>
            </a:pPr>
            <a:r>
              <a:rPr lang="en-US" sz="1600" dirty="0">
                <a:latin typeface="Times New Roman" pitchFamily="18" charset="0"/>
                <a:cs typeface="Times New Roman" pitchFamily="18" charset="0"/>
              </a:rPr>
              <a:t>ALTER TABLE ADDRESS MODIFY CITY VARCHAR(30) NOT NULL; </a:t>
            </a:r>
          </a:p>
          <a:p>
            <a:pPr>
              <a:buNone/>
            </a:pPr>
            <a:r>
              <a:rPr lang="en-US" sz="1600" b="1" dirty="0">
                <a:latin typeface="Times New Roman" pitchFamily="18" charset="0"/>
                <a:cs typeface="Times New Roman" pitchFamily="18" charset="0"/>
              </a:rPr>
              <a:t>Constraints for Table CARTON</a:t>
            </a:r>
          </a:p>
          <a:p>
            <a:pPr>
              <a:buNone/>
            </a:pPr>
            <a:r>
              <a:rPr lang="en-US" sz="1600" dirty="0">
                <a:latin typeface="Times New Roman" pitchFamily="18" charset="0"/>
                <a:cs typeface="Times New Roman" pitchFamily="18" charset="0"/>
              </a:rPr>
              <a:t>ALTER TABLE CARTON ADD CONSTRAINT CARTON_PK PRIMARY KEY (CARTON_ID);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6" y="182880"/>
            <a:ext cx="10204704" cy="219456"/>
          </a:xfrm>
        </p:spPr>
        <p:txBody>
          <a:bodyPr>
            <a:normAutofit/>
          </a:bodyPr>
          <a:lstStyle/>
          <a:p>
            <a:r>
              <a:rPr lang="en-US" sz="900"/>
              <a:t>.</a:t>
            </a:r>
          </a:p>
        </p:txBody>
      </p:sp>
      <p:sp>
        <p:nvSpPr>
          <p:cNvPr id="3" name="Content Placeholder 2"/>
          <p:cNvSpPr>
            <a:spLocks noGrp="1"/>
          </p:cNvSpPr>
          <p:nvPr>
            <p:ph idx="1"/>
          </p:nvPr>
        </p:nvSpPr>
        <p:spPr>
          <a:xfrm>
            <a:off x="795528" y="310896"/>
            <a:ext cx="10177272" cy="6199632"/>
          </a:xfrm>
        </p:spPr>
        <p:txBody>
          <a:bodyPr>
            <a:noAutofit/>
          </a:bodyPr>
          <a:lstStyle/>
          <a:p>
            <a:pPr>
              <a:buNone/>
            </a:pPr>
            <a:r>
              <a:rPr lang="en-US" sz="1400" b="1" dirty="0">
                <a:cs typeface="Times New Roman" pitchFamily="18" charset="0"/>
              </a:rPr>
              <a:t> </a:t>
            </a:r>
            <a:r>
              <a:rPr lang="en-US" sz="1400" b="1" dirty="0">
                <a:latin typeface="Times New Roman" pitchFamily="18" charset="0"/>
                <a:cs typeface="Times New Roman" pitchFamily="18" charset="0"/>
              </a:rPr>
              <a:t>Constraints for Table ONLINE_CUSTOMER</a:t>
            </a:r>
          </a:p>
          <a:p>
            <a:pPr>
              <a:buNone/>
            </a:pPr>
            <a:r>
              <a:rPr lang="en-US" sz="1400" dirty="0">
                <a:latin typeface="Times New Roman" pitchFamily="18" charset="0"/>
                <a:cs typeface="Times New Roman" pitchFamily="18" charset="0"/>
              </a:rPr>
              <a:t>ALTER TABLE ONLINE_CUSTOMER MODIFY CUSTOMER_GENDER CHAR(1) NOT NULL ;  </a:t>
            </a:r>
          </a:p>
          <a:p>
            <a:pPr>
              <a:buNone/>
            </a:pPr>
            <a:r>
              <a:rPr lang="en-US" sz="1400" dirty="0">
                <a:latin typeface="Times New Roman" pitchFamily="18" charset="0"/>
                <a:cs typeface="Times New Roman" pitchFamily="18" charset="0"/>
              </a:rPr>
              <a:t>ALTER TABLE ONLINE_CUSTOMER MODIFY CUSTOMER_FNAME VARCHAR(20) NOT NULL ;  </a:t>
            </a:r>
          </a:p>
          <a:p>
            <a:pPr>
              <a:buNone/>
            </a:pPr>
            <a:r>
              <a:rPr lang="en-US" sz="1400" dirty="0">
                <a:latin typeface="Times New Roman" pitchFamily="18" charset="0"/>
                <a:cs typeface="Times New Roman" pitchFamily="18" charset="0"/>
              </a:rPr>
              <a:t>ALTER TABLE ONLINE_CUSTOMER ADD PRIMARY KEY (CUSTOMER_ID);  </a:t>
            </a:r>
          </a:p>
          <a:p>
            <a:pPr>
              <a:buNone/>
            </a:pPr>
            <a:r>
              <a:rPr lang="en-US" sz="1400" dirty="0">
                <a:latin typeface="Times New Roman" pitchFamily="18" charset="0"/>
                <a:cs typeface="Times New Roman" pitchFamily="18" charset="0"/>
              </a:rPr>
              <a:t>ALTER TABLE ONLINE_CUSTOMER ADD UNIQUE (CUSTOMER_EMAIL; </a:t>
            </a:r>
          </a:p>
          <a:p>
            <a:pPr>
              <a:buNone/>
            </a:pPr>
            <a:r>
              <a:rPr lang="en-US" sz="1400" b="1" dirty="0">
                <a:latin typeface="Times New Roman" pitchFamily="18" charset="0"/>
                <a:cs typeface="Times New Roman" pitchFamily="18" charset="0"/>
              </a:rPr>
              <a:t>Constraints for Table ORDER_HEADER</a:t>
            </a:r>
          </a:p>
          <a:p>
            <a:pPr>
              <a:buNone/>
            </a:pPr>
            <a:r>
              <a:rPr lang="en-US" sz="1400" dirty="0">
                <a:latin typeface="Times New Roman" pitchFamily="18" charset="0"/>
                <a:cs typeface="Times New Roman" pitchFamily="18" charset="0"/>
              </a:rPr>
              <a:t>ALTER TABLE ORDER_HEADER ADD CONSTRAINT PK_ORD_H PRIMARY KEY (ORDER_ID);</a:t>
            </a:r>
          </a:p>
          <a:p>
            <a:pPr>
              <a:buNone/>
            </a:pPr>
            <a:r>
              <a:rPr lang="en-US" sz="1400" b="1" dirty="0">
                <a:latin typeface="Times New Roman" pitchFamily="18" charset="0"/>
                <a:cs typeface="Times New Roman" pitchFamily="18" charset="0"/>
              </a:rPr>
              <a:t>Constraints for Table ORDER_ITEMS  </a:t>
            </a:r>
          </a:p>
          <a:p>
            <a:pPr>
              <a:buNone/>
            </a:pPr>
            <a:r>
              <a:rPr lang="en-US" sz="1400" dirty="0">
                <a:latin typeface="Times New Roman" pitchFamily="18" charset="0"/>
                <a:cs typeface="Times New Roman" pitchFamily="18" charset="0"/>
              </a:rPr>
              <a:t>ALTER TABLE ORDER_ITEMS ADD CONSTRAINT PK_ORD_PROD PRIMARY KEY (ORDER_ID, PRODUCT_ID); </a:t>
            </a:r>
          </a:p>
          <a:p>
            <a:pPr>
              <a:buNone/>
            </a:pPr>
            <a:r>
              <a:rPr lang="en-US" sz="1400" b="1" dirty="0">
                <a:latin typeface="Times New Roman" pitchFamily="18" charset="0"/>
                <a:cs typeface="Times New Roman" pitchFamily="18" charset="0"/>
              </a:rPr>
              <a:t>Constraints for Table PRODUCT</a:t>
            </a:r>
          </a:p>
          <a:p>
            <a:pPr>
              <a:buNone/>
            </a:pPr>
            <a:r>
              <a:rPr lang="en-US" sz="1400" dirty="0">
                <a:latin typeface="Times New Roman" pitchFamily="18" charset="0"/>
                <a:cs typeface="Times New Roman" pitchFamily="18" charset="0"/>
              </a:rPr>
              <a:t>ALTER TABLE PRODUCT ADD CONSTRAINT PK_PROD PRIMARY KEY (PRODUCT_ID);</a:t>
            </a:r>
          </a:p>
          <a:p>
            <a:pPr>
              <a:buNone/>
            </a:pPr>
            <a:r>
              <a:rPr lang="en-US" sz="1400" dirty="0">
                <a:latin typeface="Times New Roman" pitchFamily="18" charset="0"/>
                <a:cs typeface="Times New Roman" pitchFamily="18" charset="0"/>
              </a:rPr>
              <a:t> </a:t>
            </a:r>
            <a:r>
              <a:rPr lang="en-US" sz="1400" b="1" dirty="0">
                <a:latin typeface="Times New Roman" pitchFamily="18" charset="0"/>
                <a:cs typeface="Times New Roman" pitchFamily="18" charset="0"/>
              </a:rPr>
              <a:t>Constraints for Table PRODUCT_CLASS</a:t>
            </a:r>
          </a:p>
          <a:p>
            <a:pPr>
              <a:buNone/>
            </a:pPr>
            <a:r>
              <a:rPr lang="en-US" sz="1400" dirty="0">
                <a:latin typeface="Times New Roman" pitchFamily="18" charset="0"/>
                <a:cs typeface="Times New Roman" pitchFamily="18" charset="0"/>
              </a:rPr>
              <a:t> ALTER TABLE PRODUCT_CLASS ADD CONSTRAINT PK_PROD_CLASS PRIMARY KEY (PRODUCT_CLASS_CODE);  </a:t>
            </a:r>
          </a:p>
          <a:p>
            <a:pPr>
              <a:buNone/>
            </a:pPr>
            <a:r>
              <a:rPr lang="en-US" sz="1400" dirty="0">
                <a:latin typeface="Times New Roman" pitchFamily="18" charset="0"/>
                <a:cs typeface="Times New Roman" pitchFamily="18" charset="0"/>
              </a:rPr>
              <a:t>ALTER TABLE PRODUCT_CLASS MODIFY PRODUCT_CLASS_DESC VARCHAR(40) NOT NULL ;</a:t>
            </a:r>
          </a:p>
          <a:p>
            <a:pPr>
              <a:buNone/>
            </a:pPr>
            <a:r>
              <a:rPr lang="en-US" sz="1400" b="1" dirty="0">
                <a:latin typeface="Times New Roman" pitchFamily="18" charset="0"/>
                <a:cs typeface="Times New Roman" pitchFamily="18" charset="0"/>
              </a:rPr>
              <a:t>Constraints for Table SHIPPER</a:t>
            </a:r>
          </a:p>
          <a:p>
            <a:pPr>
              <a:buNone/>
            </a:pPr>
            <a:r>
              <a:rPr lang="en-US" sz="1400" dirty="0">
                <a:latin typeface="Times New Roman" pitchFamily="18" charset="0"/>
                <a:cs typeface="Times New Roman" pitchFamily="18" charset="0"/>
              </a:rPr>
              <a:t>ALTER TABLE SHIPPER ADD CONSTRAINT PK_SHIP_ID PRIMARY KEY (SHIPPER_ID);  </a:t>
            </a:r>
          </a:p>
          <a:p>
            <a:pPr>
              <a:buNone/>
            </a:pPr>
            <a:r>
              <a:rPr lang="en-US" sz="1400" dirty="0">
                <a:latin typeface="Times New Roman" pitchFamily="18" charset="0"/>
                <a:cs typeface="Times New Roman" pitchFamily="18" charset="0"/>
              </a:rPr>
              <a:t>ALTER TABLE SHIPPER MODIFY SHIPPER_NAME VARCHAR(40) NOT NULL;  </a:t>
            </a:r>
          </a:p>
          <a:p>
            <a:pPr>
              <a:buNone/>
            </a:pPr>
            <a:r>
              <a:rPr lang="en-US" sz="1400" dirty="0">
                <a:latin typeface="Times New Roman" pitchFamily="18" charset="0"/>
                <a:cs typeface="Times New Roman" pitchFamily="18" charset="0"/>
              </a:rPr>
              <a:t>ALTER TABLE SHIPPER MODIFY SHIPPER_PHONE DECIMAL (10,0) NOT NULL</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87141" y="721330"/>
            <a:ext cx="6410325" cy="566822"/>
          </a:xfrm>
          <a:prstGeom prst="rect">
            <a:avLst/>
          </a:prstGeom>
        </p:spPr>
        <p:txBody>
          <a:bodyPr vert="horz" wrap="square" lIns="0" tIns="12700" rIns="0" bIns="0" rtlCol="0">
            <a:spAutoFit/>
          </a:bodyPr>
          <a:lstStyle/>
          <a:p>
            <a:pPr marL="12700">
              <a:lnSpc>
                <a:spcPct val="100000"/>
              </a:lnSpc>
              <a:spcBef>
                <a:spcPts val="100"/>
              </a:spcBef>
            </a:pPr>
            <a:r>
              <a:rPr sz="3600" b="1" spc="-5" dirty="0" smtClean="0">
                <a:latin typeface="Times New Roman" pitchFamily="18" charset="0"/>
                <a:cs typeface="Times New Roman" pitchFamily="18" charset="0"/>
              </a:rPr>
              <a:t>TECHNOLOGIES USED</a:t>
            </a:r>
            <a:endParaRPr spc="-5" dirty="0"/>
          </a:p>
        </p:txBody>
      </p:sp>
      <p:sp>
        <p:nvSpPr>
          <p:cNvPr id="3" name="object 3"/>
          <p:cNvSpPr txBox="1"/>
          <p:nvPr/>
        </p:nvSpPr>
        <p:spPr>
          <a:xfrm>
            <a:off x="911225" y="1718380"/>
            <a:ext cx="3624579" cy="3687445"/>
          </a:xfrm>
          <a:prstGeom prst="rect">
            <a:avLst/>
          </a:prstGeom>
        </p:spPr>
        <p:txBody>
          <a:bodyPr vert="horz" wrap="square" lIns="0" tIns="135255" rIns="0" bIns="0" rtlCol="0">
            <a:spAutoFit/>
          </a:bodyPr>
          <a:lstStyle/>
          <a:p>
            <a:pPr marL="488315" lvl="1" indent="-476250">
              <a:lnSpc>
                <a:spcPct val="100000"/>
              </a:lnSpc>
              <a:spcBef>
                <a:spcPts val="1065"/>
              </a:spcBef>
              <a:buAutoNum type="arabicPeriod"/>
              <a:tabLst>
                <a:tab pos="488950" algn="l"/>
              </a:tabLst>
            </a:pPr>
            <a:r>
              <a:rPr sz="2000" b="1" u="heavy" spc="-5" dirty="0">
                <a:uFill>
                  <a:solidFill>
                    <a:srgbClr val="FFFFFF"/>
                  </a:solidFill>
                </a:uFill>
                <a:latin typeface="Times New Roman" pitchFamily="18" charset="0"/>
                <a:cs typeface="Times New Roman" pitchFamily="18" charset="0"/>
              </a:rPr>
              <a:t>Hardware</a:t>
            </a:r>
            <a:r>
              <a:rPr sz="2000" b="1" u="heavy" spc="-50" dirty="0">
                <a:uFill>
                  <a:solidFill>
                    <a:srgbClr val="FFFFFF"/>
                  </a:solidFill>
                </a:uFill>
                <a:latin typeface="Times New Roman" pitchFamily="18" charset="0"/>
                <a:cs typeface="Times New Roman" pitchFamily="18" charset="0"/>
              </a:rPr>
              <a:t> </a:t>
            </a:r>
            <a:r>
              <a:rPr sz="2000" b="1" u="heavy" spc="-5" dirty="0">
                <a:uFill>
                  <a:solidFill>
                    <a:srgbClr val="FFFFFF"/>
                  </a:solidFill>
                </a:uFill>
                <a:latin typeface="Times New Roman" pitchFamily="18" charset="0"/>
                <a:cs typeface="Times New Roman" pitchFamily="18" charset="0"/>
              </a:rPr>
              <a:t>specification:</a:t>
            </a:r>
            <a:endParaRPr sz="2000" b="1" dirty="0">
              <a:latin typeface="Times New Roman" pitchFamily="18" charset="0"/>
              <a:cs typeface="Times New Roman" pitchFamily="18" charset="0"/>
            </a:endParaRPr>
          </a:p>
          <a:p>
            <a:pPr marL="469900" marR="782955">
              <a:lnSpc>
                <a:spcPct val="138100"/>
              </a:lnSpc>
              <a:spcBef>
                <a:spcPts val="45"/>
              </a:spcBef>
            </a:pPr>
            <a:r>
              <a:rPr sz="1800" spc="-5" dirty="0">
                <a:latin typeface="Times New Roman" pitchFamily="18" charset="0"/>
                <a:cs typeface="Times New Roman" pitchFamily="18" charset="0"/>
              </a:rPr>
              <a:t>CPU:</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Intel</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i5</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64-bit</a:t>
            </a:r>
            <a:r>
              <a:rPr sz="1800" spc="-25" dirty="0">
                <a:latin typeface="Times New Roman" pitchFamily="18" charset="0"/>
                <a:cs typeface="Times New Roman" pitchFamily="18" charset="0"/>
              </a:rPr>
              <a:t> </a:t>
            </a:r>
            <a:r>
              <a:rPr sz="1800" spc="-5" dirty="0">
                <a:latin typeface="Times New Roman" pitchFamily="18" charset="0"/>
                <a:cs typeface="Times New Roman" pitchFamily="18" charset="0"/>
              </a:rPr>
              <a:t>x86 </a:t>
            </a:r>
            <a:r>
              <a:rPr sz="1800" spc="-545" dirty="0">
                <a:latin typeface="Times New Roman" pitchFamily="18" charset="0"/>
                <a:cs typeface="Times New Roman" pitchFamily="18" charset="0"/>
              </a:rPr>
              <a:t> </a:t>
            </a:r>
            <a:r>
              <a:rPr sz="1800" spc="-5" dirty="0">
                <a:latin typeface="Times New Roman" pitchFamily="18" charset="0"/>
                <a:cs typeface="Times New Roman" pitchFamily="18" charset="0"/>
              </a:rPr>
              <a:t>RAM:</a:t>
            </a:r>
            <a:r>
              <a:rPr sz="1800" spc="-10" dirty="0">
                <a:latin typeface="Times New Roman" pitchFamily="18" charset="0"/>
                <a:cs typeface="Times New Roman" pitchFamily="18" charset="0"/>
              </a:rPr>
              <a:t> </a:t>
            </a:r>
            <a:r>
              <a:rPr sz="1800" dirty="0">
                <a:latin typeface="Times New Roman" pitchFamily="18" charset="0"/>
                <a:cs typeface="Times New Roman" pitchFamily="18" charset="0"/>
              </a:rPr>
              <a:t>4</a:t>
            </a:r>
            <a:r>
              <a:rPr sz="1800" spc="-10" dirty="0">
                <a:latin typeface="Times New Roman" pitchFamily="18" charset="0"/>
                <a:cs typeface="Times New Roman" pitchFamily="18" charset="0"/>
              </a:rPr>
              <a:t> </a:t>
            </a:r>
            <a:r>
              <a:rPr sz="1800" spc="-5" dirty="0">
                <a:latin typeface="Times New Roman" pitchFamily="18" charset="0"/>
                <a:cs typeface="Times New Roman" pitchFamily="18" charset="0"/>
              </a:rPr>
              <a:t>GB</a:t>
            </a:r>
            <a:endParaRPr sz="1800" dirty="0">
              <a:latin typeface="Times New Roman" pitchFamily="18" charset="0"/>
              <a:cs typeface="Times New Roman" pitchFamily="18" charset="0"/>
            </a:endParaRPr>
          </a:p>
          <a:p>
            <a:pPr marL="469900">
              <a:lnSpc>
                <a:spcPct val="100000"/>
              </a:lnSpc>
              <a:spcBef>
                <a:spcPts val="819"/>
              </a:spcBef>
            </a:pPr>
            <a:r>
              <a:rPr sz="1800" spc="-10" dirty="0">
                <a:latin typeface="Times New Roman" pitchFamily="18" charset="0"/>
                <a:cs typeface="Times New Roman" pitchFamily="18" charset="0"/>
              </a:rPr>
              <a:t>Display:</a:t>
            </a:r>
            <a:r>
              <a:rPr sz="1800" spc="-40" dirty="0">
                <a:latin typeface="Times New Roman" pitchFamily="18" charset="0"/>
                <a:cs typeface="Times New Roman" pitchFamily="18" charset="0"/>
              </a:rPr>
              <a:t> </a:t>
            </a:r>
            <a:r>
              <a:rPr sz="1800" spc="-5" dirty="0">
                <a:latin typeface="Times New Roman" pitchFamily="18" charset="0"/>
                <a:cs typeface="Times New Roman" pitchFamily="18" charset="0"/>
              </a:rPr>
              <a:t>1024×768</a:t>
            </a:r>
            <a:endParaRPr sz="1800" dirty="0">
              <a:latin typeface="Times New Roman" pitchFamily="18" charset="0"/>
              <a:cs typeface="Times New Roman" pitchFamily="18" charset="0"/>
            </a:endParaRPr>
          </a:p>
          <a:p>
            <a:pPr>
              <a:lnSpc>
                <a:spcPct val="100000"/>
              </a:lnSpc>
            </a:pPr>
            <a:endParaRPr sz="2100" dirty="0">
              <a:latin typeface="Tahoma"/>
              <a:cs typeface="Tahoma"/>
            </a:endParaRPr>
          </a:p>
          <a:p>
            <a:pPr marL="469900" marR="5080" lvl="1" indent="-457200">
              <a:lnSpc>
                <a:spcPct val="137200"/>
              </a:lnSpc>
              <a:spcBef>
                <a:spcPts val="1650"/>
              </a:spcBef>
              <a:buAutoNum type="arabicPeriod" startAt="2"/>
              <a:tabLst>
                <a:tab pos="488950" algn="l"/>
              </a:tabLst>
            </a:pPr>
            <a:r>
              <a:rPr sz="2000" b="1" u="heavy" spc="-5" dirty="0">
                <a:uFill>
                  <a:solidFill>
                    <a:srgbClr val="FFFFFF"/>
                  </a:solidFill>
                </a:uFill>
                <a:latin typeface="Times New Roman" pitchFamily="18" charset="0"/>
                <a:cs typeface="Times New Roman" pitchFamily="18" charset="0"/>
              </a:rPr>
              <a:t>Software requirement: </a:t>
            </a:r>
            <a:r>
              <a:rPr sz="2000" b="1" dirty="0">
                <a:latin typeface="Times New Roman" pitchFamily="18" charset="0"/>
                <a:cs typeface="Times New Roman" pitchFamily="18" charset="0"/>
              </a:rPr>
              <a:t> </a:t>
            </a:r>
            <a:r>
              <a:rPr sz="1800" spc="-10" dirty="0">
                <a:latin typeface="Times New Roman" pitchFamily="18" charset="0"/>
                <a:cs typeface="Times New Roman" pitchFamily="18" charset="0"/>
              </a:rPr>
              <a:t>Operating </a:t>
            </a:r>
            <a:r>
              <a:rPr sz="1800" spc="-5" dirty="0">
                <a:latin typeface="Times New Roman" pitchFamily="18" charset="0"/>
                <a:cs typeface="Times New Roman" pitchFamily="18" charset="0"/>
              </a:rPr>
              <a:t>system: Windows 10 </a:t>
            </a:r>
            <a:r>
              <a:rPr sz="1800" spc="-550" dirty="0">
                <a:latin typeface="Times New Roman" pitchFamily="18" charset="0"/>
                <a:cs typeface="Times New Roman" pitchFamily="18" charset="0"/>
              </a:rPr>
              <a:t> </a:t>
            </a:r>
            <a:r>
              <a:rPr sz="1800" spc="-5" dirty="0" err="1">
                <a:latin typeface="Times New Roman" pitchFamily="18" charset="0"/>
                <a:cs typeface="Times New Roman" pitchFamily="18" charset="0"/>
              </a:rPr>
              <a:t>MySQL</a:t>
            </a:r>
            <a:endParaRPr sz="1800" dirty="0">
              <a:latin typeface="Times New Roman" pitchFamily="18" charset="0"/>
              <a:cs typeface="Times New Roman" pitchFamily="18" charset="0"/>
            </a:endParaRPr>
          </a:p>
          <a:p>
            <a:pPr marL="469900">
              <a:lnSpc>
                <a:spcPct val="100000"/>
              </a:lnSpc>
              <a:spcBef>
                <a:spcPts val="825"/>
              </a:spcBef>
            </a:pPr>
            <a:r>
              <a:rPr sz="1800" spc="-5" dirty="0" err="1">
                <a:latin typeface="Times New Roman" pitchFamily="18" charset="0"/>
                <a:cs typeface="Times New Roman" pitchFamily="18" charset="0"/>
              </a:rPr>
              <a:t>MySQL</a:t>
            </a:r>
            <a:r>
              <a:rPr sz="1800" spc="-20" dirty="0">
                <a:latin typeface="Times New Roman" pitchFamily="18" charset="0"/>
                <a:cs typeface="Times New Roman" pitchFamily="18" charset="0"/>
              </a:rPr>
              <a:t> </a:t>
            </a:r>
            <a:r>
              <a:rPr sz="1800" spc="-15" dirty="0">
                <a:latin typeface="Times New Roman" pitchFamily="18" charset="0"/>
                <a:cs typeface="Times New Roman" pitchFamily="18" charset="0"/>
              </a:rPr>
              <a:t>Workbench</a:t>
            </a:r>
            <a:r>
              <a:rPr sz="1800" spc="-20" dirty="0">
                <a:latin typeface="Times New Roman" pitchFamily="18" charset="0"/>
                <a:cs typeface="Times New Roman" pitchFamily="18" charset="0"/>
              </a:rPr>
              <a:t> </a:t>
            </a:r>
            <a:r>
              <a:rPr sz="1800" spc="-5" dirty="0">
                <a:latin typeface="Times New Roman" pitchFamily="18" charset="0"/>
                <a:cs typeface="Times New Roman" pitchFamily="18" charset="0"/>
              </a:rPr>
              <a:t>8.0</a:t>
            </a:r>
            <a:r>
              <a:rPr sz="1800" spc="-20" dirty="0">
                <a:latin typeface="Times New Roman" pitchFamily="18" charset="0"/>
                <a:cs typeface="Times New Roman" pitchFamily="18" charset="0"/>
              </a:rPr>
              <a:t> </a:t>
            </a:r>
            <a:r>
              <a:rPr sz="1800" spc="-5" dirty="0">
                <a:latin typeface="Times New Roman" pitchFamily="18" charset="0"/>
                <a:cs typeface="Times New Roman" pitchFamily="18" charset="0"/>
              </a:rPr>
              <a:t>CE</a:t>
            </a:r>
            <a:endParaRPr sz="1800" dirty="0">
              <a:latin typeface="Times New Roman" pitchFamily="18" charset="0"/>
              <a:cs typeface="Times New Roman" pitchFamily="18" charset="0"/>
            </a:endParaRPr>
          </a:p>
        </p:txBody>
      </p:sp>
      <p:pic>
        <p:nvPicPr>
          <p:cNvPr id="4" name="object 4"/>
          <p:cNvPicPr/>
          <p:nvPr/>
        </p:nvPicPr>
        <p:blipFill>
          <a:blip r:embed="rId2" cstate="print"/>
          <a:stretch>
            <a:fillRect/>
          </a:stretch>
        </p:blipFill>
        <p:spPr>
          <a:xfrm>
            <a:off x="6898640" y="1690688"/>
            <a:ext cx="4292599" cy="4292599"/>
          </a:xfrm>
          <a:prstGeom prst="rect">
            <a:avLst/>
          </a:prstGeom>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tretch>
            <a:fillRect/>
          </a:stretch>
        </p:blipFill>
        <p:spPr bwMode="auto">
          <a:xfrm>
            <a:off x="695400" y="620688"/>
            <a:ext cx="10885678" cy="5486400"/>
          </a:xfrm>
          <a:prstGeom prst="rect">
            <a:avLst/>
          </a:prstGeom>
          <a:noFill/>
          <a:ln w="9525">
            <a:noFill/>
            <a:miter lim="800000"/>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392" y="310896"/>
            <a:ext cx="10872216" cy="932688"/>
          </a:xfrm>
        </p:spPr>
        <p:txBody>
          <a:bodyPr>
            <a:noAutofit/>
          </a:bodyPr>
          <a:lstStyle/>
          <a:p>
            <a:r>
              <a:rPr lang="en-US" sz="1800" b="1" dirty="0">
                <a:latin typeface="Times New Roman" pitchFamily="18" charset="0"/>
                <a:cs typeface="Times New Roman" pitchFamily="18" charset="0"/>
              </a:rPr>
              <a:t>Question 1. Display the product details as per the following criteria and sort them in descending order of category:   </a:t>
            </a:r>
            <a:br>
              <a:rPr lang="en-US" sz="1800" b="1" dirty="0">
                <a:latin typeface="Times New Roman" pitchFamily="18" charset="0"/>
                <a:cs typeface="Times New Roman" pitchFamily="18" charset="0"/>
              </a:rPr>
            </a:br>
            <a:r>
              <a:rPr lang="en-US" sz="1600" b="1" dirty="0">
                <a:latin typeface="Times New Roman" pitchFamily="18" charset="0"/>
                <a:cs typeface="Times New Roman" pitchFamily="18" charset="0"/>
              </a:rPr>
              <a:t>a.  If the category is 2050, increase the price by 2000</a:t>
            </a:r>
          </a:p>
        </p:txBody>
      </p:sp>
      <p:sp>
        <p:nvSpPr>
          <p:cNvPr id="3" name="Content Placeholder 2"/>
          <p:cNvSpPr>
            <a:spLocks noGrp="1"/>
          </p:cNvSpPr>
          <p:nvPr>
            <p:ph idx="1"/>
          </p:nvPr>
        </p:nvSpPr>
        <p:spPr>
          <a:xfrm>
            <a:off x="822960" y="1271016"/>
            <a:ext cx="10908792" cy="5266944"/>
          </a:xfrm>
        </p:spPr>
        <p:txBody>
          <a:bodyPr>
            <a:normAutofit/>
          </a:bodyPr>
          <a:lstStyle/>
          <a:p>
            <a:pPr>
              <a:lnSpc>
                <a:spcPct val="100000"/>
              </a:lnSpc>
              <a:buNone/>
            </a:pPr>
            <a:r>
              <a:rPr lang="en-US" sz="1600" b="1" dirty="0">
                <a:latin typeface="Times New Roman" pitchFamily="18" charset="0"/>
                <a:cs typeface="Times New Roman" pitchFamily="18" charset="0"/>
              </a:rPr>
              <a:t>ANSWER</a:t>
            </a:r>
            <a:r>
              <a:rPr lang="en-US" sz="1600" dirty="0">
                <a:latin typeface="Times New Roman" pitchFamily="18" charset="0"/>
                <a:cs typeface="Times New Roman" pitchFamily="18" charset="0"/>
              </a:rPr>
              <a:t>:</a:t>
            </a:r>
          </a:p>
          <a:p>
            <a:pPr>
              <a:lnSpc>
                <a:spcPct val="100000"/>
              </a:lnSpc>
              <a:buNone/>
            </a:pPr>
            <a:r>
              <a:rPr lang="en-US" sz="1600" dirty="0">
                <a:latin typeface="Times New Roman" pitchFamily="18" charset="0"/>
                <a:cs typeface="Times New Roman" pitchFamily="18" charset="0"/>
              </a:rPr>
              <a:t>SELECT *, (</a:t>
            </a:r>
            <a:r>
              <a:rPr lang="en-US" sz="1600" dirty="0" err="1">
                <a:latin typeface="Times New Roman" pitchFamily="18" charset="0"/>
                <a:cs typeface="Times New Roman" pitchFamily="18" charset="0"/>
              </a:rPr>
              <a:t>product_price</a:t>
            </a:r>
            <a:r>
              <a:rPr lang="en-US" sz="1600" dirty="0">
                <a:latin typeface="Times New Roman" pitchFamily="18" charset="0"/>
                <a:cs typeface="Times New Roman" pitchFamily="18" charset="0"/>
              </a:rPr>
              <a:t> + 2000) </a:t>
            </a:r>
            <a:r>
              <a:rPr lang="en-US" sz="1600" dirty="0" err="1">
                <a:latin typeface="Times New Roman" pitchFamily="18" charset="0"/>
                <a:cs typeface="Times New Roman" pitchFamily="18" charset="0"/>
              </a:rPr>
              <a:t>new_price</a:t>
            </a:r>
            <a:r>
              <a:rPr lang="en-US" sz="1600" dirty="0">
                <a:latin typeface="Times New Roman" pitchFamily="18" charset="0"/>
                <a:cs typeface="Times New Roman" pitchFamily="18" charset="0"/>
              </a:rPr>
              <a:t> FROM product    </a:t>
            </a:r>
          </a:p>
          <a:p>
            <a:pPr>
              <a:lnSpc>
                <a:spcPct val="100000"/>
              </a:lnSpc>
              <a:buNone/>
            </a:pPr>
            <a:r>
              <a:rPr lang="en-US" sz="1600" dirty="0">
                <a:latin typeface="Times New Roman" pitchFamily="18" charset="0"/>
                <a:cs typeface="Times New Roman" pitchFamily="18" charset="0"/>
              </a:rPr>
              <a:t>WHERE </a:t>
            </a:r>
            <a:r>
              <a:rPr lang="en-US" sz="1600" dirty="0" err="1">
                <a:latin typeface="Times New Roman" pitchFamily="18" charset="0"/>
                <a:cs typeface="Times New Roman" pitchFamily="18" charset="0"/>
              </a:rPr>
              <a:t>product_class_code</a:t>
            </a:r>
            <a:r>
              <a:rPr lang="en-US" sz="1600" dirty="0">
                <a:latin typeface="Times New Roman" pitchFamily="18" charset="0"/>
                <a:cs typeface="Times New Roman" pitchFamily="18" charset="0"/>
              </a:rPr>
              <a:t> = 2050   </a:t>
            </a:r>
          </a:p>
          <a:p>
            <a:pPr>
              <a:lnSpc>
                <a:spcPct val="100000"/>
              </a:lnSpc>
              <a:buNone/>
            </a:pPr>
            <a:r>
              <a:rPr lang="en-US" sz="1600" dirty="0">
                <a:latin typeface="Times New Roman" pitchFamily="18" charset="0"/>
                <a:cs typeface="Times New Roman" pitchFamily="18" charset="0"/>
              </a:rPr>
              <a:t>ORDER BY </a:t>
            </a:r>
            <a:r>
              <a:rPr lang="en-US" sz="1600" dirty="0" err="1">
                <a:latin typeface="Times New Roman" pitchFamily="18" charset="0"/>
                <a:cs typeface="Times New Roman" pitchFamily="18" charset="0"/>
              </a:rPr>
              <a:t>new_price</a:t>
            </a:r>
            <a:r>
              <a:rPr lang="en-US" sz="1600" dirty="0">
                <a:latin typeface="Times New Roman" pitchFamily="18" charset="0"/>
                <a:cs typeface="Times New Roman" pitchFamily="18" charset="0"/>
              </a:rPr>
              <a:t> DESC;</a:t>
            </a:r>
          </a:p>
          <a:p>
            <a:pPr>
              <a:lnSpc>
                <a:spcPct val="100000"/>
              </a:lnSpc>
              <a:buNone/>
            </a:pPr>
            <a:r>
              <a:rPr lang="en-US" sz="1600" b="1" dirty="0">
                <a:latin typeface="Times New Roman" pitchFamily="18" charset="0"/>
                <a:cs typeface="Times New Roman" pitchFamily="18" charset="0"/>
              </a:rPr>
              <a:t>CODE BREAKDOWN:</a:t>
            </a:r>
          </a:p>
          <a:p>
            <a:pPr>
              <a:lnSpc>
                <a:spcPct val="100000"/>
              </a:lnSpc>
              <a:buNone/>
            </a:pPr>
            <a:r>
              <a:rPr lang="en-US" sz="1600" dirty="0">
                <a:latin typeface="Times New Roman" pitchFamily="18" charset="0"/>
                <a:cs typeface="Times New Roman" pitchFamily="18" charset="0"/>
              </a:rPr>
              <a:t>	It selects all columns from the product table using SELECT *.It calculates a new price by adding 2000 to the </a:t>
            </a:r>
            <a:r>
              <a:rPr lang="en-US" sz="1600" dirty="0" err="1">
                <a:latin typeface="Times New Roman" pitchFamily="18" charset="0"/>
                <a:cs typeface="Times New Roman" pitchFamily="18" charset="0"/>
              </a:rPr>
              <a:t>product_price</a:t>
            </a:r>
            <a:r>
              <a:rPr lang="en-US" sz="1600" dirty="0">
                <a:latin typeface="Times New Roman" pitchFamily="18" charset="0"/>
                <a:cs typeface="Times New Roman" pitchFamily="18" charset="0"/>
              </a:rPr>
              <a:t> column, and names this new calculated value as </a:t>
            </a:r>
            <a:r>
              <a:rPr lang="en-US" sz="1600" dirty="0" err="1">
                <a:latin typeface="Times New Roman" pitchFamily="18" charset="0"/>
                <a:cs typeface="Times New Roman" pitchFamily="18" charset="0"/>
              </a:rPr>
              <a:t>new_price.It</a:t>
            </a:r>
            <a:r>
              <a:rPr lang="en-US" sz="1600" dirty="0">
                <a:latin typeface="Times New Roman" pitchFamily="18" charset="0"/>
                <a:cs typeface="Times New Roman" pitchFamily="18" charset="0"/>
              </a:rPr>
              <a:t> filters the results to include only rows where the </a:t>
            </a:r>
            <a:r>
              <a:rPr lang="en-US" sz="1600" dirty="0" err="1">
                <a:latin typeface="Times New Roman" pitchFamily="18" charset="0"/>
                <a:cs typeface="Times New Roman" pitchFamily="18" charset="0"/>
              </a:rPr>
              <a:t>product_class_code</a:t>
            </a:r>
            <a:r>
              <a:rPr lang="en-US" sz="1600" dirty="0">
                <a:latin typeface="Times New Roman" pitchFamily="18" charset="0"/>
                <a:cs typeface="Times New Roman" pitchFamily="18" charset="0"/>
              </a:rPr>
              <a:t> is equal to 2050.It sorts the results in descending order based on the calculated </a:t>
            </a:r>
            <a:r>
              <a:rPr lang="en-US" sz="1600" dirty="0" err="1">
                <a:latin typeface="Times New Roman" pitchFamily="18" charset="0"/>
                <a:cs typeface="Times New Roman" pitchFamily="18" charset="0"/>
              </a:rPr>
              <a:t>new_price</a:t>
            </a:r>
            <a:r>
              <a:rPr lang="en-US" sz="1600" dirty="0">
                <a:latin typeface="Times New Roman" pitchFamily="18" charset="0"/>
                <a:cs typeface="Times New Roman" pitchFamily="18" charset="0"/>
              </a:rPr>
              <a:t>.</a:t>
            </a:r>
          </a:p>
          <a:p>
            <a:pPr>
              <a:lnSpc>
                <a:spcPct val="100000"/>
              </a:lnSpc>
              <a:buNone/>
            </a:pPr>
            <a:r>
              <a:rPr lang="en-US" sz="1600" b="1" dirty="0">
                <a:latin typeface="Times New Roman" pitchFamily="18" charset="0"/>
                <a:cs typeface="Times New Roman" pitchFamily="18" charset="0"/>
              </a:rPr>
              <a:t>OUTPUT:</a:t>
            </a:r>
          </a:p>
          <a:p>
            <a:pPr>
              <a:lnSpc>
                <a:spcPct val="100000"/>
              </a:lnSpc>
              <a:buNone/>
            </a:pPr>
            <a:endParaRPr lang="en-US" sz="1400" dirty="0">
              <a:latin typeface="Times New Roman" pitchFamily="18" charset="0"/>
              <a:cs typeface="Times New Roman" pitchFamily="18" charset="0"/>
            </a:endParaRPr>
          </a:p>
        </p:txBody>
      </p:sp>
      <p:pic>
        <p:nvPicPr>
          <p:cNvPr id="47106" name="Picture 2"/>
          <p:cNvPicPr>
            <a:picLocks noChangeAspect="1" noChangeArrowheads="1"/>
          </p:cNvPicPr>
          <p:nvPr/>
        </p:nvPicPr>
        <p:blipFill>
          <a:blip r:embed="rId2" cstate="print"/>
          <a:stretch>
            <a:fillRect/>
          </a:stretch>
        </p:blipFill>
        <p:spPr bwMode="auto">
          <a:xfrm>
            <a:off x="941832" y="4722495"/>
            <a:ext cx="10977880" cy="1619250"/>
          </a:xfrm>
          <a:prstGeom prst="rect">
            <a:avLst/>
          </a:prstGeom>
          <a:noFill/>
          <a:ln w="9525">
            <a:noFill/>
            <a:miter lim="800000"/>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816" y="329184"/>
            <a:ext cx="10158984" cy="502920"/>
          </a:xfrm>
        </p:spPr>
        <p:txBody>
          <a:bodyPr>
            <a:normAutofit/>
          </a:bodyPr>
          <a:lstStyle/>
          <a:p>
            <a:r>
              <a:rPr lang="en-US" sz="1800" b="1" dirty="0">
                <a:latin typeface="Times New Roman" pitchFamily="18" charset="0"/>
                <a:cs typeface="Times New Roman" pitchFamily="18" charset="0"/>
              </a:rPr>
              <a:t>b. If the category is 2051, increase the price by 500</a:t>
            </a:r>
          </a:p>
        </p:txBody>
      </p:sp>
      <p:sp>
        <p:nvSpPr>
          <p:cNvPr id="3" name="Content Placeholder 2"/>
          <p:cNvSpPr>
            <a:spLocks noGrp="1"/>
          </p:cNvSpPr>
          <p:nvPr>
            <p:ph idx="1"/>
          </p:nvPr>
        </p:nvSpPr>
        <p:spPr>
          <a:xfrm>
            <a:off x="905256" y="841248"/>
            <a:ext cx="10597896" cy="5504688"/>
          </a:xfrm>
        </p:spPr>
        <p:txBody>
          <a:bodyPr>
            <a:normAutofit/>
          </a:bodyPr>
          <a:lstStyle/>
          <a:p>
            <a:pPr>
              <a:buNone/>
            </a:pPr>
            <a:r>
              <a:rPr lang="en-US" sz="1600" b="1" dirty="0">
                <a:latin typeface="Times New Roman" pitchFamily="18" charset="0"/>
                <a:cs typeface="Times New Roman" pitchFamily="18" charset="0"/>
              </a:rPr>
              <a:t>ANSWER: </a:t>
            </a:r>
          </a:p>
          <a:p>
            <a:pPr>
              <a:buNone/>
            </a:pPr>
            <a:r>
              <a:rPr lang="en-US" sz="1600" dirty="0">
                <a:latin typeface="Times New Roman" pitchFamily="18" charset="0"/>
                <a:cs typeface="Times New Roman" pitchFamily="18" charset="0"/>
              </a:rPr>
              <a:t>SELECT *, (</a:t>
            </a:r>
            <a:r>
              <a:rPr lang="en-US" sz="1600" dirty="0" err="1">
                <a:latin typeface="Times New Roman" pitchFamily="18" charset="0"/>
                <a:cs typeface="Times New Roman" pitchFamily="18" charset="0"/>
              </a:rPr>
              <a:t>product_price</a:t>
            </a:r>
            <a:r>
              <a:rPr lang="en-US" sz="1600" dirty="0">
                <a:latin typeface="Times New Roman" pitchFamily="18" charset="0"/>
                <a:cs typeface="Times New Roman" pitchFamily="18" charset="0"/>
              </a:rPr>
              <a:t> + 500) </a:t>
            </a:r>
            <a:r>
              <a:rPr lang="en-US" sz="1600" dirty="0" err="1">
                <a:latin typeface="Times New Roman" pitchFamily="18" charset="0"/>
                <a:cs typeface="Times New Roman" pitchFamily="18" charset="0"/>
              </a:rPr>
              <a:t>new_price</a:t>
            </a:r>
            <a:r>
              <a:rPr lang="en-US" sz="1600" dirty="0">
                <a:latin typeface="Times New Roman" pitchFamily="18" charset="0"/>
                <a:cs typeface="Times New Roman" pitchFamily="18" charset="0"/>
              </a:rPr>
              <a:t> FROM product    </a:t>
            </a:r>
          </a:p>
          <a:p>
            <a:pPr>
              <a:buNone/>
            </a:pPr>
            <a:r>
              <a:rPr lang="en-US" sz="1600" dirty="0">
                <a:latin typeface="Times New Roman" pitchFamily="18" charset="0"/>
                <a:cs typeface="Times New Roman" pitchFamily="18" charset="0"/>
              </a:rPr>
              <a:t>WHERE </a:t>
            </a:r>
            <a:r>
              <a:rPr lang="en-US" sz="1600" dirty="0" err="1">
                <a:latin typeface="Times New Roman" pitchFamily="18" charset="0"/>
                <a:cs typeface="Times New Roman" pitchFamily="18" charset="0"/>
              </a:rPr>
              <a:t>product_class_code</a:t>
            </a:r>
            <a:r>
              <a:rPr lang="en-US" sz="1600" dirty="0">
                <a:latin typeface="Times New Roman" pitchFamily="18" charset="0"/>
                <a:cs typeface="Times New Roman" pitchFamily="18" charset="0"/>
              </a:rPr>
              <a:t> = 2051   </a:t>
            </a:r>
          </a:p>
          <a:p>
            <a:pPr>
              <a:buNone/>
            </a:pPr>
            <a:r>
              <a:rPr lang="en-US" sz="1600" dirty="0">
                <a:latin typeface="Times New Roman" pitchFamily="18" charset="0"/>
                <a:cs typeface="Times New Roman" pitchFamily="18" charset="0"/>
              </a:rPr>
              <a:t>ORDER BY </a:t>
            </a:r>
            <a:r>
              <a:rPr lang="en-US" sz="1600" dirty="0" err="1">
                <a:latin typeface="Times New Roman" pitchFamily="18" charset="0"/>
                <a:cs typeface="Times New Roman" pitchFamily="18" charset="0"/>
              </a:rPr>
              <a:t>new_price</a:t>
            </a:r>
            <a:r>
              <a:rPr lang="en-US" sz="1600" dirty="0">
                <a:latin typeface="Times New Roman" pitchFamily="18" charset="0"/>
                <a:cs typeface="Times New Roman" pitchFamily="18" charset="0"/>
              </a:rPr>
              <a:t> DESC;</a:t>
            </a:r>
          </a:p>
          <a:p>
            <a:pPr>
              <a:buNone/>
            </a:pPr>
            <a:r>
              <a:rPr lang="en-US" sz="1600" b="1" dirty="0">
                <a:latin typeface="Times New Roman" pitchFamily="18" charset="0"/>
                <a:cs typeface="Times New Roman" pitchFamily="18" charset="0"/>
              </a:rPr>
              <a:t>CODE BREAKDOWN:</a:t>
            </a:r>
          </a:p>
          <a:p>
            <a:pPr>
              <a:buNone/>
            </a:pPr>
            <a:r>
              <a:rPr lang="en-US" sz="1600" dirty="0">
                <a:latin typeface="Times New Roman" pitchFamily="18" charset="0"/>
                <a:cs typeface="Times New Roman" pitchFamily="18" charset="0"/>
              </a:rPr>
              <a:t>	It selects all columns from the product table using SELECT *.It calculates a new price by adding 500 to the </a:t>
            </a:r>
            <a:r>
              <a:rPr lang="en-US" sz="1600" dirty="0" err="1">
                <a:latin typeface="Times New Roman" pitchFamily="18" charset="0"/>
                <a:cs typeface="Times New Roman" pitchFamily="18" charset="0"/>
              </a:rPr>
              <a:t>product_price</a:t>
            </a:r>
            <a:r>
              <a:rPr lang="en-US" sz="1600" dirty="0">
                <a:latin typeface="Times New Roman" pitchFamily="18" charset="0"/>
                <a:cs typeface="Times New Roman" pitchFamily="18" charset="0"/>
              </a:rPr>
              <a:t> column, and names this new calculated value as </a:t>
            </a:r>
            <a:r>
              <a:rPr lang="en-US" sz="1600" dirty="0" err="1">
                <a:latin typeface="Times New Roman" pitchFamily="18" charset="0"/>
                <a:cs typeface="Times New Roman" pitchFamily="18" charset="0"/>
              </a:rPr>
              <a:t>new_price.It</a:t>
            </a:r>
            <a:r>
              <a:rPr lang="en-US" sz="1600" dirty="0">
                <a:latin typeface="Times New Roman" pitchFamily="18" charset="0"/>
                <a:cs typeface="Times New Roman" pitchFamily="18" charset="0"/>
              </a:rPr>
              <a:t> filters the results to include only rows where the </a:t>
            </a:r>
            <a:r>
              <a:rPr lang="en-US" sz="1600" dirty="0" err="1">
                <a:latin typeface="Times New Roman" pitchFamily="18" charset="0"/>
                <a:cs typeface="Times New Roman" pitchFamily="18" charset="0"/>
              </a:rPr>
              <a:t>product_class_code</a:t>
            </a:r>
            <a:r>
              <a:rPr lang="en-US" sz="1600" dirty="0">
                <a:latin typeface="Times New Roman" pitchFamily="18" charset="0"/>
                <a:cs typeface="Times New Roman" pitchFamily="18" charset="0"/>
              </a:rPr>
              <a:t> is equal to 2051.It sorts the results in descending order based on the calculated </a:t>
            </a:r>
            <a:r>
              <a:rPr lang="en-US" sz="1600" dirty="0" err="1">
                <a:latin typeface="Times New Roman" pitchFamily="18" charset="0"/>
                <a:cs typeface="Times New Roman" pitchFamily="18" charset="0"/>
              </a:rPr>
              <a:t>new_price</a:t>
            </a:r>
            <a:r>
              <a:rPr lang="en-US" sz="1600" dirty="0" smtClean="0">
                <a:latin typeface="Times New Roman" pitchFamily="18" charset="0"/>
                <a:cs typeface="Times New Roman" pitchFamily="18" charset="0"/>
              </a:rPr>
              <a:t>.</a:t>
            </a:r>
          </a:p>
          <a:p>
            <a:pPr>
              <a:buNone/>
            </a:pPr>
            <a:endParaRPr lang="en-US" sz="1600" dirty="0">
              <a:latin typeface="Times New Roman" pitchFamily="18" charset="0"/>
              <a:cs typeface="Times New Roman" pitchFamily="18" charset="0"/>
            </a:endParaRPr>
          </a:p>
          <a:p>
            <a:pPr>
              <a:buNone/>
            </a:pPr>
            <a:r>
              <a:rPr lang="en-US" sz="1600" b="1" dirty="0">
                <a:latin typeface="Times New Roman" pitchFamily="18" charset="0"/>
                <a:cs typeface="Times New Roman" pitchFamily="18" charset="0"/>
              </a:rPr>
              <a:t>OUTPUT:</a:t>
            </a:r>
          </a:p>
          <a:p>
            <a:pPr>
              <a:buNone/>
            </a:pPr>
            <a:endParaRPr lang="en-US" sz="1600" dirty="0">
              <a:cs typeface="Times New Roman" pitchFamily="18" charset="0"/>
            </a:endParaRPr>
          </a:p>
        </p:txBody>
      </p:sp>
      <p:pic>
        <p:nvPicPr>
          <p:cNvPr id="48130" name="Picture 2"/>
          <p:cNvPicPr>
            <a:picLocks noChangeAspect="1" noChangeArrowheads="1"/>
          </p:cNvPicPr>
          <p:nvPr/>
        </p:nvPicPr>
        <p:blipFill>
          <a:blip r:embed="rId2" cstate="print"/>
          <a:stretch>
            <a:fillRect/>
          </a:stretch>
        </p:blipFill>
        <p:spPr bwMode="auto">
          <a:xfrm>
            <a:off x="1007428" y="4208907"/>
            <a:ext cx="10812462" cy="1695450"/>
          </a:xfrm>
          <a:prstGeom prst="rect">
            <a:avLst/>
          </a:prstGeom>
          <a:noFill/>
          <a:ln w="9525">
            <a:noFill/>
            <a:miter lim="800000"/>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824" y="274320"/>
            <a:ext cx="10094976" cy="539496"/>
          </a:xfrm>
        </p:spPr>
        <p:txBody>
          <a:bodyPr>
            <a:normAutofit/>
          </a:bodyPr>
          <a:lstStyle/>
          <a:p>
            <a:r>
              <a:rPr lang="en-US" sz="1800" b="1" dirty="0">
                <a:latin typeface="Times New Roman" pitchFamily="18" charset="0"/>
                <a:cs typeface="Times New Roman" pitchFamily="18" charset="0"/>
              </a:rPr>
              <a:t>c.  If the category is 2052, increase the price by 600</a:t>
            </a:r>
          </a:p>
        </p:txBody>
      </p:sp>
      <p:sp>
        <p:nvSpPr>
          <p:cNvPr id="3" name="Content Placeholder 2"/>
          <p:cNvSpPr>
            <a:spLocks noGrp="1"/>
          </p:cNvSpPr>
          <p:nvPr>
            <p:ph idx="1"/>
          </p:nvPr>
        </p:nvSpPr>
        <p:spPr>
          <a:xfrm>
            <a:off x="877824" y="836712"/>
            <a:ext cx="10853928" cy="5692104"/>
          </a:xfrm>
        </p:spPr>
        <p:txBody>
          <a:bodyPr>
            <a:normAutofit/>
          </a:bodyPr>
          <a:lstStyle/>
          <a:p>
            <a:pPr>
              <a:buNone/>
            </a:pPr>
            <a:r>
              <a:rPr lang="en-US" sz="1600" b="1" dirty="0">
                <a:latin typeface="Times New Roman" pitchFamily="18" charset="0"/>
                <a:cs typeface="Times New Roman" pitchFamily="18" charset="0"/>
              </a:rPr>
              <a:t>ANSWER:</a:t>
            </a:r>
          </a:p>
          <a:p>
            <a:pPr>
              <a:buNone/>
            </a:pPr>
            <a:r>
              <a:rPr lang="en-US" sz="1600" dirty="0">
                <a:latin typeface="Times New Roman" pitchFamily="18" charset="0"/>
                <a:cs typeface="Times New Roman" pitchFamily="18" charset="0"/>
              </a:rPr>
              <a:t>SELECT *, (</a:t>
            </a:r>
            <a:r>
              <a:rPr lang="en-US" sz="1600" dirty="0" err="1">
                <a:latin typeface="Times New Roman" pitchFamily="18" charset="0"/>
                <a:cs typeface="Times New Roman" pitchFamily="18" charset="0"/>
              </a:rPr>
              <a:t>product_price</a:t>
            </a:r>
            <a:r>
              <a:rPr lang="en-US" sz="1600" dirty="0">
                <a:latin typeface="Times New Roman" pitchFamily="18" charset="0"/>
                <a:cs typeface="Times New Roman" pitchFamily="18" charset="0"/>
              </a:rPr>
              <a:t> + 600) </a:t>
            </a:r>
            <a:r>
              <a:rPr lang="en-US" sz="1600" dirty="0" err="1">
                <a:latin typeface="Times New Roman" pitchFamily="18" charset="0"/>
                <a:cs typeface="Times New Roman" pitchFamily="18" charset="0"/>
              </a:rPr>
              <a:t>new_price</a:t>
            </a:r>
            <a:r>
              <a:rPr lang="en-US" sz="1600" dirty="0">
                <a:latin typeface="Times New Roman" pitchFamily="18" charset="0"/>
                <a:cs typeface="Times New Roman" pitchFamily="18" charset="0"/>
              </a:rPr>
              <a:t> FROM product    </a:t>
            </a:r>
          </a:p>
          <a:p>
            <a:pPr>
              <a:buNone/>
            </a:pPr>
            <a:r>
              <a:rPr lang="en-US" sz="1600" dirty="0">
                <a:latin typeface="Times New Roman" pitchFamily="18" charset="0"/>
                <a:cs typeface="Times New Roman" pitchFamily="18" charset="0"/>
              </a:rPr>
              <a:t>WHERE </a:t>
            </a:r>
            <a:r>
              <a:rPr lang="en-US" sz="1600" dirty="0" err="1">
                <a:latin typeface="Times New Roman" pitchFamily="18" charset="0"/>
                <a:cs typeface="Times New Roman" pitchFamily="18" charset="0"/>
              </a:rPr>
              <a:t>product_class_code</a:t>
            </a:r>
            <a:r>
              <a:rPr lang="en-US" sz="1600" dirty="0">
                <a:latin typeface="Times New Roman" pitchFamily="18" charset="0"/>
                <a:cs typeface="Times New Roman" pitchFamily="18" charset="0"/>
              </a:rPr>
              <a:t> = 2052   </a:t>
            </a:r>
          </a:p>
          <a:p>
            <a:pPr>
              <a:buNone/>
            </a:pPr>
            <a:r>
              <a:rPr lang="en-US" sz="1600" dirty="0">
                <a:latin typeface="Times New Roman" pitchFamily="18" charset="0"/>
                <a:cs typeface="Times New Roman" pitchFamily="18" charset="0"/>
              </a:rPr>
              <a:t>ORDER BY </a:t>
            </a:r>
            <a:r>
              <a:rPr lang="en-US" sz="1600" dirty="0" err="1">
                <a:latin typeface="Times New Roman" pitchFamily="18" charset="0"/>
                <a:cs typeface="Times New Roman" pitchFamily="18" charset="0"/>
              </a:rPr>
              <a:t>new_price</a:t>
            </a:r>
            <a:r>
              <a:rPr lang="en-US" sz="1600" dirty="0">
                <a:latin typeface="Times New Roman" pitchFamily="18" charset="0"/>
                <a:cs typeface="Times New Roman" pitchFamily="18" charset="0"/>
              </a:rPr>
              <a:t> DESC;</a:t>
            </a:r>
          </a:p>
          <a:p>
            <a:pPr>
              <a:buNone/>
            </a:pPr>
            <a:r>
              <a:rPr lang="en-US" sz="1600" b="1" dirty="0">
                <a:latin typeface="Times New Roman" pitchFamily="18" charset="0"/>
                <a:cs typeface="Times New Roman" pitchFamily="18" charset="0"/>
              </a:rPr>
              <a:t>CODE BREAKDOWN:</a:t>
            </a:r>
          </a:p>
          <a:p>
            <a:pPr>
              <a:buNone/>
            </a:pPr>
            <a:r>
              <a:rPr lang="en-US" sz="1600" dirty="0">
                <a:latin typeface="Times New Roman" pitchFamily="18" charset="0"/>
                <a:cs typeface="Times New Roman" pitchFamily="18" charset="0"/>
              </a:rPr>
              <a:t>	It selects all columns from the product table using SELECT *.It calculates a new price by adding 600 to the </a:t>
            </a:r>
            <a:r>
              <a:rPr lang="en-US" sz="1600" dirty="0" err="1">
                <a:latin typeface="Times New Roman" pitchFamily="18" charset="0"/>
                <a:cs typeface="Times New Roman" pitchFamily="18" charset="0"/>
              </a:rPr>
              <a:t>product_price</a:t>
            </a:r>
            <a:r>
              <a:rPr lang="en-US" sz="1600" dirty="0">
                <a:latin typeface="Times New Roman" pitchFamily="18" charset="0"/>
                <a:cs typeface="Times New Roman" pitchFamily="18" charset="0"/>
              </a:rPr>
              <a:t> column, and names this new calculated value as </a:t>
            </a:r>
            <a:r>
              <a:rPr lang="en-US" sz="1600" dirty="0" err="1">
                <a:latin typeface="Times New Roman" pitchFamily="18" charset="0"/>
                <a:cs typeface="Times New Roman" pitchFamily="18" charset="0"/>
              </a:rPr>
              <a:t>new_price.It</a:t>
            </a:r>
            <a:r>
              <a:rPr lang="en-US" sz="1600" dirty="0">
                <a:latin typeface="Times New Roman" pitchFamily="18" charset="0"/>
                <a:cs typeface="Times New Roman" pitchFamily="18" charset="0"/>
              </a:rPr>
              <a:t> filters the results to include only rows where the </a:t>
            </a:r>
            <a:r>
              <a:rPr lang="en-US" sz="1600" dirty="0" err="1">
                <a:latin typeface="Times New Roman" pitchFamily="18" charset="0"/>
                <a:cs typeface="Times New Roman" pitchFamily="18" charset="0"/>
              </a:rPr>
              <a:t>product_class_code</a:t>
            </a:r>
            <a:r>
              <a:rPr lang="en-US" sz="1600" dirty="0">
                <a:latin typeface="Times New Roman" pitchFamily="18" charset="0"/>
                <a:cs typeface="Times New Roman" pitchFamily="18" charset="0"/>
              </a:rPr>
              <a:t> is equal to 2052.It sorts the results in descending order based on the calculated </a:t>
            </a:r>
            <a:r>
              <a:rPr lang="en-US" sz="1600" dirty="0" err="1">
                <a:latin typeface="Times New Roman" pitchFamily="18" charset="0"/>
                <a:cs typeface="Times New Roman" pitchFamily="18" charset="0"/>
              </a:rPr>
              <a:t>new_price</a:t>
            </a:r>
            <a:r>
              <a:rPr lang="en-US" sz="1600" dirty="0" smtClean="0">
                <a:latin typeface="Times New Roman" pitchFamily="18" charset="0"/>
                <a:cs typeface="Times New Roman" pitchFamily="18" charset="0"/>
              </a:rPr>
              <a:t>.</a:t>
            </a:r>
          </a:p>
          <a:p>
            <a:pPr>
              <a:buNone/>
            </a:pPr>
            <a:endParaRPr lang="en-US" sz="1600" dirty="0">
              <a:latin typeface="Times New Roman" pitchFamily="18" charset="0"/>
              <a:cs typeface="Times New Roman" pitchFamily="18" charset="0"/>
            </a:endParaRPr>
          </a:p>
          <a:p>
            <a:pPr>
              <a:buNone/>
            </a:pPr>
            <a:r>
              <a:rPr lang="en-US" sz="1600" b="1" dirty="0">
                <a:latin typeface="Times New Roman" pitchFamily="18" charset="0"/>
                <a:cs typeface="Times New Roman" pitchFamily="18" charset="0"/>
              </a:rPr>
              <a:t>OUTPUT:</a:t>
            </a:r>
          </a:p>
          <a:p>
            <a:pPr>
              <a:buNone/>
            </a:pPr>
            <a:endParaRPr lang="en-US" sz="1600" dirty="0">
              <a:latin typeface="Times New Roman" pitchFamily="18" charset="0"/>
              <a:cs typeface="Times New Roman" pitchFamily="18" charset="0"/>
            </a:endParaRPr>
          </a:p>
        </p:txBody>
      </p:sp>
      <p:pic>
        <p:nvPicPr>
          <p:cNvPr id="49154" name="Picture 2"/>
          <p:cNvPicPr>
            <a:picLocks noChangeAspect="1" noChangeArrowheads="1"/>
          </p:cNvPicPr>
          <p:nvPr/>
        </p:nvPicPr>
        <p:blipFill>
          <a:blip r:embed="rId2" cstate="print"/>
          <a:stretch>
            <a:fillRect/>
          </a:stretch>
        </p:blipFill>
        <p:spPr bwMode="auto">
          <a:xfrm>
            <a:off x="874712" y="4068890"/>
            <a:ext cx="10930192" cy="1609725"/>
          </a:xfrm>
          <a:prstGeom prst="rect">
            <a:avLst/>
          </a:prstGeom>
          <a:noFill/>
          <a:ln w="9525">
            <a:noFill/>
            <a:miter lim="800000"/>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536" y="301752"/>
            <a:ext cx="10113264" cy="786384"/>
          </a:xfrm>
        </p:spPr>
        <p:txBody>
          <a:bodyPr>
            <a:normAutofit/>
          </a:bodyPr>
          <a:lstStyle/>
          <a:p>
            <a:r>
              <a:rPr lang="en-US" sz="1800" b="1" dirty="0">
                <a:latin typeface="Times New Roman" pitchFamily="18" charset="0"/>
                <a:cs typeface="Times New Roman" pitchFamily="18" charset="0"/>
              </a:rPr>
              <a:t> 2. List the product description, class description and price of all products which are shipped.</a:t>
            </a:r>
          </a:p>
        </p:txBody>
      </p:sp>
      <p:sp>
        <p:nvSpPr>
          <p:cNvPr id="3" name="Content Placeholder 2"/>
          <p:cNvSpPr>
            <a:spLocks noGrp="1"/>
          </p:cNvSpPr>
          <p:nvPr>
            <p:ph idx="1"/>
          </p:nvPr>
        </p:nvSpPr>
        <p:spPr>
          <a:xfrm>
            <a:off x="877824" y="941832"/>
            <a:ext cx="10625328" cy="5605272"/>
          </a:xfrm>
        </p:spPr>
        <p:txBody>
          <a:bodyPr>
            <a:normAutofit/>
          </a:bodyPr>
          <a:lstStyle/>
          <a:p>
            <a:pPr>
              <a:buNone/>
            </a:pPr>
            <a:r>
              <a:rPr lang="en-US" sz="1600" b="1" dirty="0">
                <a:latin typeface="Times New Roman" pitchFamily="18" charset="0"/>
                <a:cs typeface="Times New Roman" pitchFamily="18" charset="0"/>
              </a:rPr>
              <a:t>ANSWER:</a:t>
            </a:r>
          </a:p>
          <a:p>
            <a:pPr>
              <a:buNone/>
            </a:pPr>
            <a:r>
              <a:rPr lang="en-US" sz="1400" dirty="0">
                <a:latin typeface="Times New Roman" pitchFamily="18" charset="0"/>
                <a:cs typeface="Times New Roman" pitchFamily="18" charset="0"/>
              </a:rPr>
              <a:t>SELECT </a:t>
            </a:r>
            <a:r>
              <a:rPr lang="en-US" sz="1400" dirty="0" err="1">
                <a:latin typeface="Times New Roman" pitchFamily="18" charset="0"/>
                <a:cs typeface="Times New Roman" pitchFamily="18" charset="0"/>
              </a:rPr>
              <a:t>a.product_desc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b.product_class_desc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a.product_price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c.order_status</a:t>
            </a: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FROM product a</a:t>
            </a:r>
          </a:p>
          <a:p>
            <a:pPr>
              <a:buNone/>
            </a:pPr>
            <a:r>
              <a:rPr lang="en-US" sz="1400" dirty="0">
                <a:latin typeface="Times New Roman" pitchFamily="18" charset="0"/>
                <a:cs typeface="Times New Roman" pitchFamily="18" charset="0"/>
              </a:rPr>
              <a:t>JOIN </a:t>
            </a:r>
            <a:r>
              <a:rPr lang="en-US" sz="1400" dirty="0" err="1">
                <a:latin typeface="Times New Roman" pitchFamily="18" charset="0"/>
                <a:cs typeface="Times New Roman" pitchFamily="18" charset="0"/>
              </a:rPr>
              <a:t>product_class</a:t>
            </a:r>
            <a:r>
              <a:rPr lang="en-US" sz="1400" dirty="0">
                <a:latin typeface="Times New Roman" pitchFamily="18" charset="0"/>
                <a:cs typeface="Times New Roman" pitchFamily="18" charset="0"/>
              </a:rPr>
              <a:t> b</a:t>
            </a:r>
          </a:p>
          <a:p>
            <a:pPr>
              <a:buNone/>
            </a:pPr>
            <a:r>
              <a:rPr lang="en-US" sz="1400" dirty="0">
                <a:latin typeface="Times New Roman" pitchFamily="18" charset="0"/>
                <a:cs typeface="Times New Roman" pitchFamily="18" charset="0"/>
              </a:rPr>
              <a:t>ON </a:t>
            </a:r>
            <a:r>
              <a:rPr lang="en-US" sz="1400" dirty="0" err="1">
                <a:latin typeface="Times New Roman" pitchFamily="18" charset="0"/>
                <a:cs typeface="Times New Roman" pitchFamily="18" charset="0"/>
              </a:rPr>
              <a:t>a.product_class_code</a:t>
            </a:r>
            <a:r>
              <a:rPr lang="en-US" sz="1400" dirty="0">
                <a:latin typeface="Times New Roman" pitchFamily="18" charset="0"/>
                <a:cs typeface="Times New Roman" pitchFamily="18" charset="0"/>
              </a:rPr>
              <a:t> = </a:t>
            </a:r>
            <a:r>
              <a:rPr lang="en-US" sz="1400" dirty="0" err="1">
                <a:latin typeface="Times New Roman" pitchFamily="18" charset="0"/>
                <a:cs typeface="Times New Roman" pitchFamily="18" charset="0"/>
              </a:rPr>
              <a:t>b.product_class_code</a:t>
            </a: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JOIN </a:t>
            </a:r>
            <a:r>
              <a:rPr lang="en-US" sz="1400" dirty="0" err="1">
                <a:latin typeface="Times New Roman" pitchFamily="18" charset="0"/>
                <a:cs typeface="Times New Roman" pitchFamily="18" charset="0"/>
              </a:rPr>
              <a:t>order_header</a:t>
            </a:r>
            <a:r>
              <a:rPr lang="en-US" sz="1400" dirty="0">
                <a:latin typeface="Times New Roman" pitchFamily="18" charset="0"/>
                <a:cs typeface="Times New Roman" pitchFamily="18" charset="0"/>
              </a:rPr>
              <a:t> c</a:t>
            </a:r>
          </a:p>
          <a:p>
            <a:pPr>
              <a:buNone/>
            </a:pPr>
            <a:r>
              <a:rPr lang="en-US" sz="1400" dirty="0">
                <a:latin typeface="Times New Roman" pitchFamily="18" charset="0"/>
                <a:cs typeface="Times New Roman" pitchFamily="18" charset="0"/>
              </a:rPr>
              <a:t>WHERE </a:t>
            </a:r>
            <a:r>
              <a:rPr lang="en-US" sz="1400" dirty="0" err="1">
                <a:latin typeface="Times New Roman" pitchFamily="18" charset="0"/>
                <a:cs typeface="Times New Roman" pitchFamily="18" charset="0"/>
              </a:rPr>
              <a:t>c.order_status</a:t>
            </a:r>
            <a:r>
              <a:rPr lang="en-US" sz="1400" dirty="0">
                <a:latin typeface="Times New Roman" pitchFamily="18" charset="0"/>
                <a:cs typeface="Times New Roman" pitchFamily="18" charset="0"/>
              </a:rPr>
              <a:t> = 'shipped';</a:t>
            </a:r>
          </a:p>
          <a:p>
            <a:pPr>
              <a:buNone/>
            </a:pPr>
            <a:r>
              <a:rPr lang="en-US" sz="1600" b="1" dirty="0">
                <a:latin typeface="Times New Roman" pitchFamily="18" charset="0"/>
                <a:cs typeface="Times New Roman" pitchFamily="18" charset="0"/>
              </a:rPr>
              <a:t>CODE BREAKDOWN:</a:t>
            </a:r>
          </a:p>
          <a:p>
            <a:pPr>
              <a:buNone/>
            </a:pPr>
            <a:r>
              <a:rPr lang="en-US" sz="1600" dirty="0">
                <a:latin typeface="Times New Roman" pitchFamily="18" charset="0"/>
                <a:cs typeface="Times New Roman" pitchFamily="18" charset="0"/>
              </a:rPr>
              <a:t>	We're selecting columns from three tables: product, </a:t>
            </a:r>
            <a:r>
              <a:rPr lang="en-US" sz="1600" dirty="0" err="1">
                <a:latin typeface="Times New Roman" pitchFamily="18" charset="0"/>
                <a:cs typeface="Times New Roman" pitchFamily="18" charset="0"/>
              </a:rPr>
              <a:t>product_class</a:t>
            </a:r>
            <a:r>
              <a:rPr lang="en-US" sz="1600" dirty="0">
                <a:latin typeface="Times New Roman" pitchFamily="18" charset="0"/>
                <a:cs typeface="Times New Roman" pitchFamily="18" charset="0"/>
              </a:rPr>
              <a:t>, and </a:t>
            </a:r>
            <a:r>
              <a:rPr lang="en-US" sz="1600" dirty="0" err="1">
                <a:latin typeface="Times New Roman" pitchFamily="18" charset="0"/>
                <a:cs typeface="Times New Roman" pitchFamily="18" charset="0"/>
              </a:rPr>
              <a:t>order_header.We</a:t>
            </a:r>
            <a:r>
              <a:rPr lang="en-US" sz="1600" dirty="0">
                <a:latin typeface="Times New Roman" pitchFamily="18" charset="0"/>
                <a:cs typeface="Times New Roman" pitchFamily="18" charset="0"/>
              </a:rPr>
              <a:t> use JOIN to combine the product table with the </a:t>
            </a:r>
            <a:r>
              <a:rPr lang="en-US" sz="1600" dirty="0" err="1">
                <a:latin typeface="Times New Roman" pitchFamily="18" charset="0"/>
                <a:cs typeface="Times New Roman" pitchFamily="18" charset="0"/>
              </a:rPr>
              <a:t>product_class</a:t>
            </a:r>
            <a:r>
              <a:rPr lang="en-US" sz="1600" dirty="0">
                <a:latin typeface="Times New Roman" pitchFamily="18" charset="0"/>
                <a:cs typeface="Times New Roman" pitchFamily="18" charset="0"/>
              </a:rPr>
              <a:t> table based on the common column </a:t>
            </a:r>
            <a:r>
              <a:rPr lang="en-US" sz="1600" dirty="0" err="1">
                <a:latin typeface="Times New Roman" pitchFamily="18" charset="0"/>
                <a:cs typeface="Times New Roman" pitchFamily="18" charset="0"/>
              </a:rPr>
              <a:t>product_class_code.We</a:t>
            </a:r>
            <a:r>
              <a:rPr lang="en-US" sz="1600" dirty="0">
                <a:latin typeface="Times New Roman" pitchFamily="18" charset="0"/>
                <a:cs typeface="Times New Roman" pitchFamily="18" charset="0"/>
              </a:rPr>
              <a:t> also use another JOIN to link the product table with the </a:t>
            </a:r>
            <a:r>
              <a:rPr lang="en-US" sz="1600" dirty="0" err="1">
                <a:latin typeface="Times New Roman" pitchFamily="18" charset="0"/>
                <a:cs typeface="Times New Roman" pitchFamily="18" charset="0"/>
              </a:rPr>
              <a:t>order_header</a:t>
            </a:r>
            <a:r>
              <a:rPr lang="en-US" sz="1600" dirty="0">
                <a:latin typeface="Times New Roman" pitchFamily="18" charset="0"/>
                <a:cs typeface="Times New Roman" pitchFamily="18" charset="0"/>
              </a:rPr>
              <a:t> table based on the common column </a:t>
            </a:r>
            <a:r>
              <a:rPr lang="en-US" sz="1600" dirty="0" err="1">
                <a:latin typeface="Times New Roman" pitchFamily="18" charset="0"/>
                <a:cs typeface="Times New Roman" pitchFamily="18" charset="0"/>
              </a:rPr>
              <a:t>product_id.The</a:t>
            </a:r>
            <a:r>
              <a:rPr lang="en-US" sz="1600" dirty="0">
                <a:latin typeface="Times New Roman" pitchFamily="18" charset="0"/>
                <a:cs typeface="Times New Roman" pitchFamily="18" charset="0"/>
              </a:rPr>
              <a:t> WHERE clause filters the results to include only those rows where the </a:t>
            </a:r>
            <a:r>
              <a:rPr lang="en-US" sz="1600" dirty="0" err="1">
                <a:latin typeface="Times New Roman" pitchFamily="18" charset="0"/>
                <a:cs typeface="Times New Roman" pitchFamily="18" charset="0"/>
              </a:rPr>
              <a:t>order_status</a:t>
            </a:r>
            <a:r>
              <a:rPr lang="en-US" sz="1600" dirty="0">
                <a:latin typeface="Times New Roman" pitchFamily="18" charset="0"/>
                <a:cs typeface="Times New Roman" pitchFamily="18" charset="0"/>
              </a:rPr>
              <a:t> is 'shipped'.</a:t>
            </a:r>
          </a:p>
          <a:p>
            <a:pPr>
              <a:buNone/>
            </a:pPr>
            <a:r>
              <a:rPr lang="en-US" sz="1600" b="1" dirty="0">
                <a:latin typeface="Times New Roman" pitchFamily="18" charset="0"/>
                <a:cs typeface="Times New Roman" pitchFamily="18" charset="0"/>
              </a:rPr>
              <a:t>OUTPUT:</a:t>
            </a:r>
          </a:p>
        </p:txBody>
      </p:sp>
      <p:pic>
        <p:nvPicPr>
          <p:cNvPr id="50181" name="Picture 5"/>
          <p:cNvPicPr>
            <a:picLocks noChangeAspect="1" noChangeArrowheads="1"/>
          </p:cNvPicPr>
          <p:nvPr/>
        </p:nvPicPr>
        <p:blipFill>
          <a:blip r:embed="rId2" cstate="print"/>
          <a:stretch>
            <a:fillRect/>
          </a:stretch>
        </p:blipFill>
        <p:spPr bwMode="auto">
          <a:xfrm>
            <a:off x="2227580" y="4957001"/>
            <a:ext cx="7640638" cy="180975"/>
          </a:xfrm>
          <a:prstGeom prst="rect">
            <a:avLst/>
          </a:prstGeom>
          <a:noFill/>
          <a:ln w="9525">
            <a:noFill/>
            <a:miter lim="800000"/>
          </a:ln>
          <a:effectLst/>
        </p:spPr>
      </p:pic>
      <p:pic>
        <p:nvPicPr>
          <p:cNvPr id="50182" name="Picture 6"/>
          <p:cNvPicPr>
            <a:picLocks noChangeAspect="1" noChangeArrowheads="1"/>
          </p:cNvPicPr>
          <p:nvPr/>
        </p:nvPicPr>
        <p:blipFill>
          <a:blip r:embed="rId3" cstate="print"/>
          <a:stretch>
            <a:fillRect/>
          </a:stretch>
        </p:blipFill>
        <p:spPr bwMode="auto">
          <a:xfrm>
            <a:off x="1248791" y="5287518"/>
            <a:ext cx="6288088" cy="1257300"/>
          </a:xfrm>
          <a:prstGeom prst="rect">
            <a:avLst/>
          </a:prstGeom>
          <a:noFill/>
          <a:ln w="9525">
            <a:noFill/>
            <a:miter lim="800000"/>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392" y="219456"/>
            <a:ext cx="10122408" cy="905256"/>
          </a:xfrm>
        </p:spPr>
        <p:txBody>
          <a:bodyPr>
            <a:normAutofit/>
          </a:bodyPr>
          <a:lstStyle/>
          <a:p>
            <a:r>
              <a:rPr lang="en-US" sz="1800" b="1" dirty="0">
                <a:latin typeface="Times New Roman" pitchFamily="18" charset="0"/>
                <a:cs typeface="Times New Roman" pitchFamily="18" charset="0"/>
              </a:rPr>
              <a:t>3. Show inventory status of products as below as per their available quantity:</a:t>
            </a:r>
            <a:br>
              <a:rPr lang="en-US" sz="1800" b="1" dirty="0">
                <a:latin typeface="Times New Roman" pitchFamily="18" charset="0"/>
                <a:cs typeface="Times New Roman" pitchFamily="18" charset="0"/>
              </a:rPr>
            </a:br>
            <a:r>
              <a:rPr lang="en-US" sz="1800" b="1" dirty="0">
                <a:latin typeface="Times New Roman" pitchFamily="18" charset="0"/>
                <a:cs typeface="Times New Roman" pitchFamily="18" charset="0"/>
              </a:rPr>
              <a:t>a. For Electronics and Computer categories, if available quantity is &lt; 10, show 'Low stock', 11 &lt; qty &lt; 30, show 'In stock', &gt; 31, show 'Enough stock'</a:t>
            </a:r>
          </a:p>
        </p:txBody>
      </p:sp>
      <p:sp>
        <p:nvSpPr>
          <p:cNvPr id="3" name="Content Placeholder 2"/>
          <p:cNvSpPr>
            <a:spLocks noGrp="1"/>
          </p:cNvSpPr>
          <p:nvPr>
            <p:ph idx="1"/>
          </p:nvPr>
        </p:nvSpPr>
        <p:spPr>
          <a:xfrm>
            <a:off x="859536" y="1161288"/>
            <a:ext cx="11009376" cy="5340096"/>
          </a:xfrm>
        </p:spPr>
        <p:txBody>
          <a:bodyPr>
            <a:noAutofit/>
          </a:bodyPr>
          <a:lstStyle/>
          <a:p>
            <a:pPr>
              <a:buNone/>
            </a:pPr>
            <a:r>
              <a:rPr lang="en-US" sz="1600" b="1" dirty="0">
                <a:latin typeface="Times New Roman" pitchFamily="18" charset="0"/>
                <a:cs typeface="Times New Roman" pitchFamily="18" charset="0"/>
              </a:rPr>
              <a:t>ANSWER</a:t>
            </a:r>
            <a:r>
              <a:rPr lang="en-US" sz="1600" dirty="0">
                <a:latin typeface="Times New Roman" pitchFamily="18" charset="0"/>
                <a:cs typeface="Times New Roman" pitchFamily="18" charset="0"/>
              </a:rPr>
              <a:t>:</a:t>
            </a:r>
          </a:p>
          <a:p>
            <a:pPr>
              <a:buNone/>
            </a:pPr>
            <a:r>
              <a:rPr lang="en-US" sz="1600" dirty="0">
                <a:latin typeface="Times New Roman" pitchFamily="18" charset="0"/>
                <a:cs typeface="Times New Roman" pitchFamily="18" charset="0"/>
              </a:rPr>
              <a:t>SELECT DISTINCT </a:t>
            </a:r>
            <a:r>
              <a:rPr lang="en-US" sz="1600" dirty="0" err="1">
                <a:latin typeface="Times New Roman" pitchFamily="18" charset="0"/>
                <a:cs typeface="Times New Roman" pitchFamily="18" charset="0"/>
              </a:rPr>
              <a:t>a.product_class_desc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b.product_quantity_avail</a:t>
            </a:r>
            <a:r>
              <a:rPr lang="en-US" sz="1600" dirty="0">
                <a:latin typeface="Times New Roman" pitchFamily="18" charset="0"/>
                <a:cs typeface="Times New Roman" pitchFamily="18" charset="0"/>
              </a:rPr>
              <a:t>, CASE</a:t>
            </a:r>
          </a:p>
          <a:p>
            <a:pPr>
              <a:buNone/>
            </a:pPr>
            <a:r>
              <a:rPr lang="en-US" sz="1600" dirty="0">
                <a:latin typeface="Times New Roman" pitchFamily="18" charset="0"/>
                <a:cs typeface="Times New Roman" pitchFamily="18" charset="0"/>
              </a:rPr>
              <a:t> WHEN </a:t>
            </a:r>
            <a:r>
              <a:rPr lang="en-US" sz="1600" dirty="0" err="1">
                <a:latin typeface="Times New Roman" pitchFamily="18" charset="0"/>
                <a:cs typeface="Times New Roman" pitchFamily="18" charset="0"/>
              </a:rPr>
              <a:t>product_class_desc</a:t>
            </a:r>
            <a:r>
              <a:rPr lang="en-US" sz="1600" dirty="0">
                <a:latin typeface="Times New Roman" pitchFamily="18" charset="0"/>
                <a:cs typeface="Times New Roman" pitchFamily="18" charset="0"/>
              </a:rPr>
              <a:t> IN ('Electronics', 'Computer') AND </a:t>
            </a:r>
            <a:r>
              <a:rPr lang="en-US" sz="1600" dirty="0" err="1">
                <a:latin typeface="Times New Roman" pitchFamily="18" charset="0"/>
                <a:cs typeface="Times New Roman" pitchFamily="18" charset="0"/>
              </a:rPr>
              <a:t>product_quantity_avail</a:t>
            </a:r>
            <a:r>
              <a:rPr lang="en-US" sz="1600" dirty="0">
                <a:latin typeface="Times New Roman" pitchFamily="18" charset="0"/>
                <a:cs typeface="Times New Roman" pitchFamily="18" charset="0"/>
              </a:rPr>
              <a:t> &lt; 11 THEN 'Low Stock‘</a:t>
            </a:r>
          </a:p>
          <a:p>
            <a:pPr>
              <a:buNone/>
            </a:pPr>
            <a:r>
              <a:rPr lang="en-US" sz="1600" dirty="0">
                <a:latin typeface="Times New Roman" pitchFamily="18" charset="0"/>
                <a:cs typeface="Times New Roman" pitchFamily="18" charset="0"/>
              </a:rPr>
              <a:t>WHEN </a:t>
            </a:r>
            <a:r>
              <a:rPr lang="en-US" sz="1600" dirty="0" err="1">
                <a:latin typeface="Times New Roman" pitchFamily="18" charset="0"/>
                <a:cs typeface="Times New Roman" pitchFamily="18" charset="0"/>
              </a:rPr>
              <a:t>product_class_desc</a:t>
            </a:r>
            <a:r>
              <a:rPr lang="en-US" sz="1600" dirty="0">
                <a:latin typeface="Times New Roman" pitchFamily="18" charset="0"/>
                <a:cs typeface="Times New Roman" pitchFamily="18" charset="0"/>
              </a:rPr>
              <a:t> IN ('Electronics', 'Computer') AND </a:t>
            </a:r>
            <a:r>
              <a:rPr lang="en-US" sz="1600" dirty="0" err="1">
                <a:latin typeface="Times New Roman" pitchFamily="18" charset="0"/>
                <a:cs typeface="Times New Roman" pitchFamily="18" charset="0"/>
              </a:rPr>
              <a:t>product_quantity_avail</a:t>
            </a:r>
            <a:r>
              <a:rPr lang="en-US" sz="1600" dirty="0">
                <a:latin typeface="Times New Roman" pitchFamily="18" charset="0"/>
                <a:cs typeface="Times New Roman" pitchFamily="18" charset="0"/>
              </a:rPr>
              <a:t> BETWEEN 11 AND 30 THEN 'In Stock‘</a:t>
            </a:r>
          </a:p>
          <a:p>
            <a:pPr>
              <a:buNone/>
            </a:pPr>
            <a:r>
              <a:rPr lang="en-US" sz="1600" dirty="0">
                <a:latin typeface="Times New Roman" pitchFamily="18" charset="0"/>
                <a:cs typeface="Times New Roman" pitchFamily="18" charset="0"/>
              </a:rPr>
              <a:t>WHEN </a:t>
            </a:r>
            <a:r>
              <a:rPr lang="en-US" sz="1600" dirty="0" err="1">
                <a:latin typeface="Times New Roman" pitchFamily="18" charset="0"/>
                <a:cs typeface="Times New Roman" pitchFamily="18" charset="0"/>
              </a:rPr>
              <a:t>product_class_desc</a:t>
            </a:r>
            <a:r>
              <a:rPr lang="en-US" sz="1600" dirty="0">
                <a:latin typeface="Times New Roman" pitchFamily="18" charset="0"/>
                <a:cs typeface="Times New Roman" pitchFamily="18" charset="0"/>
              </a:rPr>
              <a:t> IN ('Electronics', 'Computer') AND </a:t>
            </a:r>
            <a:r>
              <a:rPr lang="en-US" sz="1600" dirty="0" err="1">
                <a:latin typeface="Times New Roman" pitchFamily="18" charset="0"/>
                <a:cs typeface="Times New Roman" pitchFamily="18" charset="0"/>
              </a:rPr>
              <a:t>product_quantity_avail</a:t>
            </a:r>
            <a:r>
              <a:rPr lang="en-US" sz="1600" dirty="0">
                <a:latin typeface="Times New Roman" pitchFamily="18" charset="0"/>
                <a:cs typeface="Times New Roman" pitchFamily="18" charset="0"/>
              </a:rPr>
              <a:t> &gt; 30 THEN 'Enough Stock‘</a:t>
            </a:r>
          </a:p>
          <a:p>
            <a:pPr>
              <a:buNone/>
            </a:pPr>
            <a:r>
              <a:rPr lang="en-US" sz="1600" dirty="0">
                <a:latin typeface="Times New Roman" pitchFamily="18" charset="0"/>
                <a:cs typeface="Times New Roman" pitchFamily="18" charset="0"/>
              </a:rPr>
              <a:t>WHEN </a:t>
            </a:r>
            <a:r>
              <a:rPr lang="en-US" sz="1600" dirty="0" err="1">
                <a:latin typeface="Times New Roman" pitchFamily="18" charset="0"/>
                <a:cs typeface="Times New Roman" pitchFamily="18" charset="0"/>
              </a:rPr>
              <a:t>product_class_desc</a:t>
            </a:r>
            <a:r>
              <a:rPr lang="en-US" sz="1600" dirty="0">
                <a:latin typeface="Times New Roman" pitchFamily="18" charset="0"/>
                <a:cs typeface="Times New Roman" pitchFamily="18" charset="0"/>
              </a:rPr>
              <a:t> IN ('Electronics', 'Computer') AND </a:t>
            </a:r>
            <a:r>
              <a:rPr lang="en-US" sz="1600" dirty="0" err="1">
                <a:latin typeface="Times New Roman" pitchFamily="18" charset="0"/>
                <a:cs typeface="Times New Roman" pitchFamily="18" charset="0"/>
              </a:rPr>
              <a:t>product_quantity_avail</a:t>
            </a:r>
            <a:r>
              <a:rPr lang="en-US" sz="1600" dirty="0">
                <a:latin typeface="Times New Roman" pitchFamily="18" charset="0"/>
                <a:cs typeface="Times New Roman" pitchFamily="18" charset="0"/>
              </a:rPr>
              <a:t> = 0 THEN 'Out Of stock‘</a:t>
            </a:r>
          </a:p>
          <a:p>
            <a:pPr>
              <a:buNone/>
            </a:pPr>
            <a:r>
              <a:rPr lang="en-US" sz="1600" dirty="0">
                <a:latin typeface="Times New Roman" pitchFamily="18" charset="0"/>
                <a:cs typeface="Times New Roman" pitchFamily="18" charset="0"/>
              </a:rPr>
              <a:t>END AS 'inventory </a:t>
            </a:r>
            <a:r>
              <a:rPr lang="en-US" sz="1600" dirty="0" err="1">
                <a:latin typeface="Times New Roman" pitchFamily="18" charset="0"/>
                <a:cs typeface="Times New Roman" pitchFamily="18" charset="0"/>
              </a:rPr>
              <a:t>status'FROM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product_class</a:t>
            </a:r>
            <a:r>
              <a:rPr lang="en-US" sz="1600" dirty="0">
                <a:latin typeface="Times New Roman" pitchFamily="18" charset="0"/>
                <a:cs typeface="Times New Roman" pitchFamily="18" charset="0"/>
              </a:rPr>
              <a:t> a </a:t>
            </a:r>
          </a:p>
          <a:p>
            <a:pPr>
              <a:buNone/>
            </a:pPr>
            <a:r>
              <a:rPr lang="en-US" sz="1600" dirty="0">
                <a:latin typeface="Times New Roman" pitchFamily="18" charset="0"/>
                <a:cs typeface="Times New Roman" pitchFamily="18" charset="0"/>
              </a:rPr>
              <a:t>JOIN product b</a:t>
            </a:r>
          </a:p>
          <a:p>
            <a:pPr>
              <a:buNone/>
            </a:pPr>
            <a:r>
              <a:rPr lang="en-US" sz="1600" dirty="0">
                <a:latin typeface="Times New Roman" pitchFamily="18" charset="0"/>
                <a:cs typeface="Times New Roman" pitchFamily="18" charset="0"/>
              </a:rPr>
              <a:t>ON </a:t>
            </a:r>
            <a:r>
              <a:rPr lang="en-US" sz="1600" dirty="0" err="1">
                <a:latin typeface="Times New Roman" pitchFamily="18" charset="0"/>
                <a:cs typeface="Times New Roman" pitchFamily="18" charset="0"/>
              </a:rPr>
              <a:t>a.product_class_code</a:t>
            </a:r>
            <a:r>
              <a:rPr lang="en-US" sz="1600" dirty="0">
                <a:latin typeface="Times New Roman" pitchFamily="18" charset="0"/>
                <a:cs typeface="Times New Roman" pitchFamily="18" charset="0"/>
              </a:rPr>
              <a:t> = </a:t>
            </a:r>
            <a:r>
              <a:rPr lang="en-US" sz="1600" dirty="0" err="1">
                <a:latin typeface="Times New Roman" pitchFamily="18" charset="0"/>
                <a:cs typeface="Times New Roman" pitchFamily="18" charset="0"/>
              </a:rPr>
              <a:t>b.product_class_code</a:t>
            </a: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WHERE </a:t>
            </a:r>
            <a:r>
              <a:rPr lang="en-US" sz="1600" dirty="0" err="1">
                <a:latin typeface="Times New Roman" pitchFamily="18" charset="0"/>
                <a:cs typeface="Times New Roman" pitchFamily="18" charset="0"/>
              </a:rPr>
              <a:t>product_class_desc</a:t>
            </a:r>
            <a:r>
              <a:rPr lang="en-US" sz="1600" dirty="0">
                <a:latin typeface="Times New Roman" pitchFamily="18" charset="0"/>
                <a:cs typeface="Times New Roman" pitchFamily="18" charset="0"/>
              </a:rPr>
              <a:t> IN ('Electronics', 'Computer');</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688" y="384048"/>
            <a:ext cx="10040112" cy="475488"/>
          </a:xfrm>
        </p:spPr>
        <p:txBody>
          <a:bodyPr>
            <a:normAutofit/>
          </a:bodyPr>
          <a:lstStyle/>
          <a:p>
            <a:r>
              <a:rPr lang="en-US" sz="1600" b="1" dirty="0">
                <a:latin typeface="Times New Roman" pitchFamily="18" charset="0"/>
                <a:cs typeface="Times New Roman" pitchFamily="18" charset="0"/>
              </a:rPr>
              <a:t>CODE BREAKDOWN:</a:t>
            </a:r>
          </a:p>
        </p:txBody>
      </p:sp>
      <p:sp>
        <p:nvSpPr>
          <p:cNvPr id="3" name="Content Placeholder 2"/>
          <p:cNvSpPr>
            <a:spLocks noGrp="1"/>
          </p:cNvSpPr>
          <p:nvPr>
            <p:ph idx="1"/>
          </p:nvPr>
        </p:nvSpPr>
        <p:spPr>
          <a:xfrm>
            <a:off x="932688" y="908720"/>
            <a:ext cx="10643616" cy="5757256"/>
          </a:xfrm>
        </p:spPr>
        <p:txBody>
          <a:bodyPr>
            <a:normAutofit/>
          </a:bodyPr>
          <a:lstStyle/>
          <a:p>
            <a:r>
              <a:rPr lang="en-US" sz="1600" dirty="0">
                <a:latin typeface="Times New Roman" pitchFamily="18" charset="0"/>
                <a:cs typeface="Times New Roman" pitchFamily="18" charset="0"/>
              </a:rPr>
              <a:t>We've expanded the CASE statement to handle the new inventory status conditions and categories. The ELSE part of the CASE statement now covers all other </a:t>
            </a:r>
            <a:r>
              <a:rPr lang="en-US" sz="1600" dirty="0" err="1">
                <a:latin typeface="Times New Roman" pitchFamily="18" charset="0"/>
                <a:cs typeface="Times New Roman" pitchFamily="18" charset="0"/>
              </a:rPr>
              <a:t>categories.For</a:t>
            </a:r>
            <a:r>
              <a:rPr lang="en-US" sz="1600" dirty="0">
                <a:latin typeface="Times New Roman" pitchFamily="18" charset="0"/>
                <a:cs typeface="Times New Roman" pitchFamily="18" charset="0"/>
              </a:rPr>
              <a:t> each category, we have nested CASE statements to check different quantity ranges and assign the appropriate status </a:t>
            </a:r>
            <a:r>
              <a:rPr lang="en-US" sz="1600" dirty="0" err="1">
                <a:latin typeface="Times New Roman" pitchFamily="18" charset="0"/>
                <a:cs typeface="Times New Roman" pitchFamily="18" charset="0"/>
              </a:rPr>
              <a:t>labels.This</a:t>
            </a:r>
            <a:r>
              <a:rPr lang="en-US" sz="1600" dirty="0">
                <a:latin typeface="Times New Roman" pitchFamily="18" charset="0"/>
                <a:cs typeface="Times New Roman" pitchFamily="18" charset="0"/>
              </a:rPr>
              <a:t> query now covers the entire spectrum of inventory status for all categories, including different quantity ranges and the 'Out of stock' condition. </a:t>
            </a:r>
          </a:p>
          <a:p>
            <a:r>
              <a:rPr lang="en-US" sz="1600" dirty="0">
                <a:latin typeface="Times New Roman" pitchFamily="18" charset="0"/>
                <a:cs typeface="Times New Roman" pitchFamily="18" charset="0"/>
              </a:rPr>
              <a:t>We're selecting relevant columns from the product, </a:t>
            </a:r>
            <a:r>
              <a:rPr lang="en-US" sz="1600" dirty="0" err="1">
                <a:latin typeface="Times New Roman" pitchFamily="18" charset="0"/>
                <a:cs typeface="Times New Roman" pitchFamily="18" charset="0"/>
              </a:rPr>
              <a:t>product_class</a:t>
            </a:r>
            <a:r>
              <a:rPr lang="en-US" sz="1600" dirty="0">
                <a:latin typeface="Times New Roman" pitchFamily="18" charset="0"/>
                <a:cs typeface="Times New Roman" pitchFamily="18" charset="0"/>
              </a:rPr>
              <a:t>, and inventory </a:t>
            </a:r>
            <a:r>
              <a:rPr lang="en-US" sz="1600" dirty="0" err="1">
                <a:latin typeface="Times New Roman" pitchFamily="18" charset="0"/>
                <a:cs typeface="Times New Roman" pitchFamily="18" charset="0"/>
              </a:rPr>
              <a:t>tables.The</a:t>
            </a:r>
            <a:r>
              <a:rPr lang="en-US" sz="1600" dirty="0">
                <a:latin typeface="Times New Roman" pitchFamily="18" charset="0"/>
                <a:cs typeface="Times New Roman" pitchFamily="18" charset="0"/>
              </a:rPr>
              <a:t> CASE statement is used to determine the </a:t>
            </a:r>
            <a:r>
              <a:rPr lang="en-US" sz="1600" dirty="0" err="1">
                <a:latin typeface="Times New Roman" pitchFamily="18" charset="0"/>
                <a:cs typeface="Times New Roman" pitchFamily="18" charset="0"/>
              </a:rPr>
              <a:t>inventory_status</a:t>
            </a:r>
            <a:r>
              <a:rPr lang="en-US" sz="1600" dirty="0">
                <a:latin typeface="Times New Roman" pitchFamily="18" charset="0"/>
                <a:cs typeface="Times New Roman" pitchFamily="18" charset="0"/>
              </a:rPr>
              <a:t> based on the conditions specified. For products belonging to the 'Electronics' and 'Computer' categories with available quantity less than 10, the status will be 'Low </a:t>
            </a:r>
            <a:r>
              <a:rPr lang="en-US" sz="1600" dirty="0" err="1">
                <a:latin typeface="Times New Roman" pitchFamily="18" charset="0"/>
                <a:cs typeface="Times New Roman" pitchFamily="18" charset="0"/>
              </a:rPr>
              <a:t>stock',with</a:t>
            </a:r>
            <a:r>
              <a:rPr lang="en-US" sz="1600" dirty="0">
                <a:latin typeface="Times New Roman" pitchFamily="18" charset="0"/>
                <a:cs typeface="Times New Roman" pitchFamily="18" charset="0"/>
              </a:rPr>
              <a:t> available quantity between 11 to 30, the status will be 'In stock', greater than 30, it will be enough stock and if the available quantity is 0 assign 'Out of stock' status.</a:t>
            </a:r>
          </a:p>
          <a:p>
            <a:pPr>
              <a:buNone/>
            </a:pPr>
            <a:r>
              <a:rPr lang="en-US" sz="1600" b="1" dirty="0">
                <a:latin typeface="Times New Roman" pitchFamily="18" charset="0"/>
                <a:cs typeface="Times New Roman" pitchFamily="18" charset="0"/>
              </a:rPr>
              <a:t>OUTPUT:</a:t>
            </a:r>
          </a:p>
        </p:txBody>
      </p:sp>
      <p:pic>
        <p:nvPicPr>
          <p:cNvPr id="51202" name="Picture 2"/>
          <p:cNvPicPr>
            <a:picLocks noChangeAspect="1" noChangeArrowheads="1"/>
          </p:cNvPicPr>
          <p:nvPr/>
        </p:nvPicPr>
        <p:blipFill>
          <a:blip r:embed="rId2" cstate="print"/>
          <a:stretch>
            <a:fillRect/>
          </a:stretch>
        </p:blipFill>
        <p:spPr bwMode="auto">
          <a:xfrm>
            <a:off x="1545273" y="3797046"/>
            <a:ext cx="3886200" cy="1714500"/>
          </a:xfrm>
          <a:prstGeom prst="rect">
            <a:avLst/>
          </a:prstGeom>
          <a:noFill/>
          <a:ln w="9525">
            <a:noFill/>
            <a:miter lim="800000"/>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6" y="260648"/>
            <a:ext cx="10899648" cy="603504"/>
          </a:xfrm>
        </p:spPr>
        <p:txBody>
          <a:bodyPr>
            <a:noAutofit/>
          </a:bodyPr>
          <a:lstStyle/>
          <a:p>
            <a:r>
              <a:rPr lang="en-US" sz="1800" b="1" dirty="0">
                <a:latin typeface="Times New Roman" pitchFamily="18" charset="0"/>
                <a:cs typeface="Times New Roman" pitchFamily="18" charset="0"/>
              </a:rPr>
              <a:t>b. For Stationery and Clothes categories, if qty &lt; 20, show 'Low stock', 21 &lt; qty &lt; 80, show 'In stock', &gt; 81, show 'Enough stock'</a:t>
            </a:r>
          </a:p>
        </p:txBody>
      </p:sp>
      <p:sp>
        <p:nvSpPr>
          <p:cNvPr id="3" name="Content Placeholder 2"/>
          <p:cNvSpPr>
            <a:spLocks noGrp="1"/>
          </p:cNvSpPr>
          <p:nvPr>
            <p:ph idx="1"/>
          </p:nvPr>
        </p:nvSpPr>
        <p:spPr>
          <a:xfrm>
            <a:off x="822960" y="859536"/>
            <a:ext cx="10899648" cy="5660136"/>
          </a:xfrm>
        </p:spPr>
        <p:txBody>
          <a:bodyPr>
            <a:noAutofit/>
          </a:bodyPr>
          <a:lstStyle/>
          <a:p>
            <a:pPr>
              <a:buNone/>
            </a:pPr>
            <a:r>
              <a:rPr lang="en-US" sz="1600" b="1" dirty="0">
                <a:latin typeface="Times New Roman" pitchFamily="18" charset="0"/>
                <a:cs typeface="Times New Roman" pitchFamily="18" charset="0"/>
              </a:rPr>
              <a:t>ANSWER:</a:t>
            </a:r>
          </a:p>
          <a:p>
            <a:pPr>
              <a:buNone/>
            </a:pPr>
            <a:r>
              <a:rPr lang="en-US" sz="1400" dirty="0">
                <a:latin typeface="Times New Roman" pitchFamily="18" charset="0"/>
                <a:cs typeface="Times New Roman" pitchFamily="18" charset="0"/>
              </a:rPr>
              <a:t>SELECT DISTINCT </a:t>
            </a:r>
            <a:r>
              <a:rPr lang="en-US" sz="1400" dirty="0" err="1">
                <a:latin typeface="Times New Roman" pitchFamily="18" charset="0"/>
                <a:cs typeface="Times New Roman" pitchFamily="18" charset="0"/>
              </a:rPr>
              <a:t>a.product_class_desc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b.product_quantity_avail</a:t>
            </a:r>
            <a:r>
              <a:rPr lang="en-US" sz="1400" dirty="0">
                <a:latin typeface="Times New Roman" pitchFamily="18" charset="0"/>
                <a:cs typeface="Times New Roman" pitchFamily="18" charset="0"/>
              </a:rPr>
              <a:t>, CASE</a:t>
            </a:r>
          </a:p>
          <a:p>
            <a:pPr>
              <a:buNone/>
            </a:pPr>
            <a:r>
              <a:rPr lang="en-US" sz="1400" dirty="0">
                <a:latin typeface="Times New Roman" pitchFamily="18" charset="0"/>
                <a:cs typeface="Times New Roman" pitchFamily="18" charset="0"/>
              </a:rPr>
              <a:t>WHEN </a:t>
            </a:r>
            <a:r>
              <a:rPr lang="en-US" sz="1400" dirty="0" err="1">
                <a:latin typeface="Times New Roman" pitchFamily="18" charset="0"/>
                <a:cs typeface="Times New Roman" pitchFamily="18" charset="0"/>
              </a:rPr>
              <a:t>product_class_desc</a:t>
            </a:r>
            <a:r>
              <a:rPr lang="en-US" sz="1400" dirty="0">
                <a:latin typeface="Times New Roman" pitchFamily="18" charset="0"/>
                <a:cs typeface="Times New Roman" pitchFamily="18" charset="0"/>
              </a:rPr>
              <a:t> IN ('Stationery', 'Clothes') AND </a:t>
            </a:r>
            <a:r>
              <a:rPr lang="en-US" sz="1400" dirty="0" err="1">
                <a:latin typeface="Times New Roman" pitchFamily="18" charset="0"/>
                <a:cs typeface="Times New Roman" pitchFamily="18" charset="0"/>
              </a:rPr>
              <a:t>product_quantity_avail</a:t>
            </a:r>
            <a:r>
              <a:rPr lang="en-US" sz="1400" dirty="0">
                <a:latin typeface="Times New Roman" pitchFamily="18" charset="0"/>
                <a:cs typeface="Times New Roman" pitchFamily="18" charset="0"/>
              </a:rPr>
              <a:t> &lt; 20 THEN 'Low stock‘</a:t>
            </a:r>
          </a:p>
          <a:p>
            <a:pPr>
              <a:buNone/>
            </a:pPr>
            <a:r>
              <a:rPr lang="en-US" sz="1400" dirty="0">
                <a:latin typeface="Times New Roman" pitchFamily="18" charset="0"/>
                <a:cs typeface="Times New Roman" pitchFamily="18" charset="0"/>
              </a:rPr>
              <a:t>WHEN </a:t>
            </a:r>
            <a:r>
              <a:rPr lang="en-US" sz="1400" dirty="0" err="1">
                <a:latin typeface="Times New Roman" pitchFamily="18" charset="0"/>
                <a:cs typeface="Times New Roman" pitchFamily="18" charset="0"/>
              </a:rPr>
              <a:t>product_class_desc</a:t>
            </a:r>
            <a:r>
              <a:rPr lang="en-US" sz="1400" dirty="0">
                <a:latin typeface="Times New Roman" pitchFamily="18" charset="0"/>
                <a:cs typeface="Times New Roman" pitchFamily="18" charset="0"/>
              </a:rPr>
              <a:t> IN ('Stationery', 'Clothes') AND </a:t>
            </a:r>
            <a:r>
              <a:rPr lang="en-US" sz="1400" dirty="0" err="1">
                <a:latin typeface="Times New Roman" pitchFamily="18" charset="0"/>
                <a:cs typeface="Times New Roman" pitchFamily="18" charset="0"/>
              </a:rPr>
              <a:t>product_quantity_avail</a:t>
            </a:r>
            <a:r>
              <a:rPr lang="en-US" sz="1400" dirty="0">
                <a:latin typeface="Times New Roman" pitchFamily="18" charset="0"/>
                <a:cs typeface="Times New Roman" pitchFamily="18" charset="0"/>
              </a:rPr>
              <a:t> BETWEEN 20 AND 80 THEN 'In stock‘</a:t>
            </a:r>
          </a:p>
          <a:p>
            <a:pPr>
              <a:buNone/>
            </a:pPr>
            <a:r>
              <a:rPr lang="en-US" sz="1400" dirty="0">
                <a:latin typeface="Times New Roman" pitchFamily="18" charset="0"/>
                <a:cs typeface="Times New Roman" pitchFamily="18" charset="0"/>
              </a:rPr>
              <a:t>WHEN </a:t>
            </a:r>
            <a:r>
              <a:rPr lang="en-US" sz="1400" dirty="0" err="1">
                <a:latin typeface="Times New Roman" pitchFamily="18" charset="0"/>
                <a:cs typeface="Times New Roman" pitchFamily="18" charset="0"/>
              </a:rPr>
              <a:t>product_class_desc</a:t>
            </a:r>
            <a:r>
              <a:rPr lang="en-US" sz="1400" dirty="0">
                <a:latin typeface="Times New Roman" pitchFamily="18" charset="0"/>
                <a:cs typeface="Times New Roman" pitchFamily="18" charset="0"/>
              </a:rPr>
              <a:t> IN ('Stationery', 'Clothes') AND </a:t>
            </a:r>
            <a:r>
              <a:rPr lang="en-US" sz="1400" dirty="0" err="1">
                <a:latin typeface="Times New Roman" pitchFamily="18" charset="0"/>
                <a:cs typeface="Times New Roman" pitchFamily="18" charset="0"/>
              </a:rPr>
              <a:t>product_quantity_avail</a:t>
            </a:r>
            <a:r>
              <a:rPr lang="en-US" sz="1400" dirty="0">
                <a:latin typeface="Times New Roman" pitchFamily="18" charset="0"/>
                <a:cs typeface="Times New Roman" pitchFamily="18" charset="0"/>
              </a:rPr>
              <a:t> &gt; 81 THEN 'Enough stock‘</a:t>
            </a:r>
          </a:p>
          <a:p>
            <a:pPr>
              <a:buNone/>
            </a:pPr>
            <a:r>
              <a:rPr lang="en-US" sz="1400" dirty="0">
                <a:latin typeface="Times New Roman" pitchFamily="18" charset="0"/>
                <a:cs typeface="Times New Roman" pitchFamily="18" charset="0"/>
              </a:rPr>
              <a:t>WHEN </a:t>
            </a:r>
            <a:r>
              <a:rPr lang="en-US" sz="1400" dirty="0" err="1">
                <a:latin typeface="Times New Roman" pitchFamily="18" charset="0"/>
                <a:cs typeface="Times New Roman" pitchFamily="18" charset="0"/>
              </a:rPr>
              <a:t>product_class_desc</a:t>
            </a:r>
            <a:r>
              <a:rPr lang="en-US" sz="1400" dirty="0">
                <a:latin typeface="Times New Roman" pitchFamily="18" charset="0"/>
                <a:cs typeface="Times New Roman" pitchFamily="18" charset="0"/>
              </a:rPr>
              <a:t> IN ('Stationery', 'Clothes') AND </a:t>
            </a:r>
            <a:r>
              <a:rPr lang="en-US" sz="1400" dirty="0" err="1">
                <a:latin typeface="Times New Roman" pitchFamily="18" charset="0"/>
                <a:cs typeface="Times New Roman" pitchFamily="18" charset="0"/>
              </a:rPr>
              <a:t>product_quantity_avail</a:t>
            </a:r>
            <a:r>
              <a:rPr lang="en-US" sz="1400" dirty="0">
                <a:latin typeface="Times New Roman" pitchFamily="18" charset="0"/>
                <a:cs typeface="Times New Roman" pitchFamily="18" charset="0"/>
              </a:rPr>
              <a:t> = 0 THEN 'Out Of stock‘</a:t>
            </a:r>
          </a:p>
          <a:p>
            <a:pPr>
              <a:buNone/>
            </a:pPr>
            <a:r>
              <a:rPr lang="en-US" sz="1400" dirty="0">
                <a:latin typeface="Times New Roman" pitchFamily="18" charset="0"/>
                <a:cs typeface="Times New Roman" pitchFamily="18" charset="0"/>
              </a:rPr>
              <a:t>END AS 'inventory status‘ FROM </a:t>
            </a:r>
            <a:r>
              <a:rPr lang="en-US" sz="1400" dirty="0" err="1">
                <a:latin typeface="Times New Roman" pitchFamily="18" charset="0"/>
                <a:cs typeface="Times New Roman" pitchFamily="18" charset="0"/>
              </a:rPr>
              <a:t>product_class</a:t>
            </a:r>
            <a:r>
              <a:rPr lang="en-US" sz="1400" dirty="0">
                <a:latin typeface="Times New Roman" pitchFamily="18" charset="0"/>
                <a:cs typeface="Times New Roman" pitchFamily="18" charset="0"/>
              </a:rPr>
              <a:t> a </a:t>
            </a:r>
          </a:p>
          <a:p>
            <a:pPr>
              <a:buNone/>
            </a:pPr>
            <a:r>
              <a:rPr lang="en-US" sz="1400" dirty="0">
                <a:latin typeface="Times New Roman" pitchFamily="18" charset="0"/>
                <a:cs typeface="Times New Roman" pitchFamily="18" charset="0"/>
              </a:rPr>
              <a:t>JOIN product b </a:t>
            </a:r>
          </a:p>
          <a:p>
            <a:pPr>
              <a:buNone/>
            </a:pPr>
            <a:r>
              <a:rPr lang="en-US" sz="1400" dirty="0">
                <a:latin typeface="Times New Roman" pitchFamily="18" charset="0"/>
                <a:cs typeface="Times New Roman" pitchFamily="18" charset="0"/>
              </a:rPr>
              <a:t>ON </a:t>
            </a:r>
            <a:r>
              <a:rPr lang="en-US" sz="1400" dirty="0" err="1">
                <a:latin typeface="Times New Roman" pitchFamily="18" charset="0"/>
                <a:cs typeface="Times New Roman" pitchFamily="18" charset="0"/>
              </a:rPr>
              <a:t>a.product_class_code</a:t>
            </a:r>
            <a:r>
              <a:rPr lang="en-US" sz="1400" dirty="0">
                <a:latin typeface="Times New Roman" pitchFamily="18" charset="0"/>
                <a:cs typeface="Times New Roman" pitchFamily="18" charset="0"/>
              </a:rPr>
              <a:t> = </a:t>
            </a:r>
            <a:r>
              <a:rPr lang="en-US" sz="1400" dirty="0" err="1">
                <a:latin typeface="Times New Roman" pitchFamily="18" charset="0"/>
                <a:cs typeface="Times New Roman" pitchFamily="18" charset="0"/>
              </a:rPr>
              <a:t>b.product_class_code</a:t>
            </a:r>
            <a:r>
              <a:rPr lang="en-US" sz="1400" dirty="0">
                <a:latin typeface="Times New Roman" pitchFamily="18" charset="0"/>
                <a:cs typeface="Times New Roman" pitchFamily="18" charset="0"/>
              </a:rPr>
              <a:t> </a:t>
            </a:r>
          </a:p>
          <a:p>
            <a:pPr>
              <a:buNone/>
            </a:pPr>
            <a:r>
              <a:rPr lang="en-US" sz="1400" dirty="0">
                <a:latin typeface="Times New Roman" pitchFamily="18" charset="0"/>
                <a:cs typeface="Times New Roman" pitchFamily="18" charset="0"/>
              </a:rPr>
              <a:t>WHERE </a:t>
            </a:r>
            <a:r>
              <a:rPr lang="en-US" sz="1400" dirty="0" err="1">
                <a:latin typeface="Times New Roman" pitchFamily="18" charset="0"/>
                <a:cs typeface="Times New Roman" pitchFamily="18" charset="0"/>
              </a:rPr>
              <a:t>product_class_desc</a:t>
            </a:r>
            <a:r>
              <a:rPr lang="en-US" sz="1400" dirty="0">
                <a:latin typeface="Times New Roman" pitchFamily="18" charset="0"/>
                <a:cs typeface="Times New Roman" pitchFamily="18" charset="0"/>
              </a:rPr>
              <a:t> IN ('Stationery', 'Clothes');</a:t>
            </a:r>
          </a:p>
          <a:p>
            <a:pPr>
              <a:buNone/>
            </a:pPr>
            <a:r>
              <a:rPr lang="en-US" sz="1600" b="1" dirty="0">
                <a:latin typeface="Times New Roman" pitchFamily="18" charset="0"/>
                <a:cs typeface="Times New Roman" pitchFamily="18" charset="0"/>
              </a:rPr>
              <a:t>CODE BREAKDOWN:</a:t>
            </a:r>
          </a:p>
          <a:p>
            <a:pPr>
              <a:buNone/>
            </a:pPr>
            <a:r>
              <a:rPr lang="en-US" sz="1600" dirty="0">
                <a:latin typeface="Times New Roman" pitchFamily="18" charset="0"/>
                <a:cs typeface="Times New Roman" pitchFamily="18" charset="0"/>
              </a:rPr>
              <a:t> 	We're using a nested CASE statement within the outer CASE statement. The inner CASE statement checks the available quantity for products in the 'Stationery' and 'Clothes' categories and assigns the appropriate status labels based on the specified </a:t>
            </a:r>
            <a:r>
              <a:rPr lang="en-US" sz="1600" dirty="0" err="1">
                <a:latin typeface="Times New Roman" pitchFamily="18" charset="0"/>
                <a:cs typeface="Times New Roman" pitchFamily="18" charset="0"/>
              </a:rPr>
              <a:t>ranges.The</a:t>
            </a:r>
            <a:r>
              <a:rPr lang="en-US" sz="1600" dirty="0">
                <a:latin typeface="Times New Roman" pitchFamily="18" charset="0"/>
                <a:cs typeface="Times New Roman" pitchFamily="18" charset="0"/>
              </a:rPr>
              <a:t> outer CASE statement is similar to the previous </a:t>
            </a:r>
            <a:r>
              <a:rPr lang="en-US" sz="1600" dirty="0" err="1">
                <a:latin typeface="Times New Roman" pitchFamily="18" charset="0"/>
                <a:cs typeface="Times New Roman" pitchFamily="18" charset="0"/>
              </a:rPr>
              <a:t>version.For</a:t>
            </a:r>
            <a:r>
              <a:rPr lang="en-US" sz="1600" dirty="0">
                <a:latin typeface="Times New Roman" pitchFamily="18" charset="0"/>
                <a:cs typeface="Times New Roman" pitchFamily="18" charset="0"/>
              </a:rPr>
              <a:t> products belonging to the 'Stationery' and 'Clothes' categories with available quantity less than 20, the status will be 'Low </a:t>
            </a:r>
            <a:r>
              <a:rPr lang="en-US" sz="1600" dirty="0" err="1">
                <a:latin typeface="Times New Roman" pitchFamily="18" charset="0"/>
                <a:cs typeface="Times New Roman" pitchFamily="18" charset="0"/>
              </a:rPr>
              <a:t>stock',with</a:t>
            </a:r>
            <a:r>
              <a:rPr lang="en-US" sz="1600" dirty="0">
                <a:latin typeface="Times New Roman" pitchFamily="18" charset="0"/>
                <a:cs typeface="Times New Roman" pitchFamily="18" charset="0"/>
              </a:rPr>
              <a:t> available quantity between 20 to 80, the status will be 'In stock', greater than 81, it will be enough stock and if the available quantity is 0 assign 'Out of stock' status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38328"/>
            <a:ext cx="10149840" cy="585216"/>
          </a:xfrm>
        </p:spPr>
        <p:txBody>
          <a:bodyPr>
            <a:normAutofit/>
          </a:bodyPr>
          <a:lstStyle/>
          <a:p>
            <a:r>
              <a:rPr lang="en-US" sz="1600" b="1">
                <a:latin typeface="+mn-lt"/>
                <a:cs typeface="Times New Roman" pitchFamily="18" charset="0"/>
              </a:rPr>
              <a:t>OUTPUT:</a:t>
            </a:r>
          </a:p>
        </p:txBody>
      </p:sp>
      <p:sp>
        <p:nvSpPr>
          <p:cNvPr id="3" name="Content Placeholder 2"/>
          <p:cNvSpPr>
            <a:spLocks noGrp="1"/>
          </p:cNvSpPr>
          <p:nvPr>
            <p:ph idx="1"/>
          </p:nvPr>
        </p:nvSpPr>
        <p:spPr>
          <a:xfrm>
            <a:off x="877824" y="758952"/>
            <a:ext cx="10094976" cy="5291328"/>
          </a:xfrm>
        </p:spPr>
        <p:txBody>
          <a:bodyPr/>
          <a:lstStyle/>
          <a:p>
            <a:pPr>
              <a:buNone/>
            </a:pPr>
            <a:r>
              <a:rPr lang="en-US"/>
              <a:t>.</a:t>
            </a:r>
          </a:p>
        </p:txBody>
      </p:sp>
      <p:pic>
        <p:nvPicPr>
          <p:cNvPr id="52226" name="Picture 2"/>
          <p:cNvPicPr>
            <a:picLocks noChangeAspect="1" noChangeArrowheads="1"/>
          </p:cNvPicPr>
          <p:nvPr/>
        </p:nvPicPr>
        <p:blipFill>
          <a:blip r:embed="rId2" cstate="print"/>
          <a:stretch>
            <a:fillRect/>
          </a:stretch>
        </p:blipFill>
        <p:spPr bwMode="auto">
          <a:xfrm>
            <a:off x="979678" y="787527"/>
            <a:ext cx="4048125" cy="2228850"/>
          </a:xfrm>
          <a:prstGeom prst="rect">
            <a:avLst/>
          </a:prstGeom>
          <a:noFill/>
          <a:ln w="9525">
            <a:noFill/>
            <a:miter lim="800000"/>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420624"/>
            <a:ext cx="10131552" cy="813816"/>
          </a:xfrm>
        </p:spPr>
        <p:txBody>
          <a:bodyPr>
            <a:normAutofit/>
          </a:bodyPr>
          <a:lstStyle/>
          <a:p>
            <a:r>
              <a:rPr lang="en-US" sz="1600" b="1" dirty="0">
                <a:latin typeface="Times New Roman" pitchFamily="18" charset="0"/>
                <a:cs typeface="Times New Roman" pitchFamily="18" charset="0"/>
              </a:rPr>
              <a:t>c. Rest of the categories, if qty &lt; 15 – 'Low Stock', 16 &lt; qty &lt; 50 – 'In Stock', &gt; 51 – 'Enough stock‘. </a:t>
            </a:r>
            <a:br>
              <a:rPr lang="en-US" sz="1600" b="1" dirty="0">
                <a:latin typeface="Times New Roman" pitchFamily="18" charset="0"/>
                <a:cs typeface="Times New Roman" pitchFamily="18" charset="0"/>
              </a:rPr>
            </a:br>
            <a:r>
              <a:rPr lang="en-US" sz="1600" b="1" dirty="0">
                <a:latin typeface="Times New Roman" pitchFamily="18" charset="0"/>
                <a:cs typeface="Times New Roman" pitchFamily="18" charset="0"/>
              </a:rPr>
              <a:t>For all categories, if available quantity is 0, show 'Out of stock'.</a:t>
            </a:r>
          </a:p>
        </p:txBody>
      </p:sp>
      <p:sp>
        <p:nvSpPr>
          <p:cNvPr id="3" name="Content Placeholder 2"/>
          <p:cNvSpPr>
            <a:spLocks noGrp="1"/>
          </p:cNvSpPr>
          <p:nvPr>
            <p:ph idx="1"/>
          </p:nvPr>
        </p:nvSpPr>
        <p:spPr>
          <a:xfrm>
            <a:off x="841248" y="1271016"/>
            <a:ext cx="10131552" cy="5239512"/>
          </a:xfrm>
        </p:spPr>
        <p:txBody>
          <a:bodyPr>
            <a:normAutofit/>
          </a:bodyPr>
          <a:lstStyle/>
          <a:p>
            <a:pPr>
              <a:buNone/>
            </a:pPr>
            <a:r>
              <a:rPr lang="en-US" sz="1600" b="1" dirty="0">
                <a:latin typeface="Times New Roman" pitchFamily="18" charset="0"/>
                <a:cs typeface="Times New Roman" pitchFamily="18" charset="0"/>
              </a:rPr>
              <a:t>ANSWER:</a:t>
            </a:r>
          </a:p>
          <a:p>
            <a:pPr>
              <a:buNone/>
            </a:pPr>
            <a:r>
              <a:rPr lang="en-US" sz="1600" dirty="0">
                <a:latin typeface="Times New Roman" pitchFamily="18" charset="0"/>
                <a:cs typeface="Times New Roman" pitchFamily="18" charset="0"/>
              </a:rPr>
              <a:t>SELECT  DISTINCT </a:t>
            </a:r>
            <a:r>
              <a:rPr lang="en-US" sz="1600" dirty="0" err="1">
                <a:latin typeface="Times New Roman" pitchFamily="18" charset="0"/>
                <a:cs typeface="Times New Roman" pitchFamily="18" charset="0"/>
              </a:rPr>
              <a:t>a.product_class_desc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b.product_quantity_avail</a:t>
            </a:r>
            <a:r>
              <a:rPr lang="en-US" sz="1600" dirty="0">
                <a:latin typeface="Times New Roman" pitchFamily="18" charset="0"/>
                <a:cs typeface="Times New Roman" pitchFamily="18" charset="0"/>
              </a:rPr>
              <a:t>, CASE</a:t>
            </a:r>
          </a:p>
          <a:p>
            <a:pPr>
              <a:buNone/>
            </a:pPr>
            <a:r>
              <a:rPr lang="en-US" sz="1600" dirty="0">
                <a:latin typeface="Times New Roman" pitchFamily="18" charset="0"/>
                <a:cs typeface="Times New Roman" pitchFamily="18" charset="0"/>
              </a:rPr>
              <a:t>WHEN </a:t>
            </a:r>
            <a:r>
              <a:rPr lang="en-US" sz="1600" dirty="0" err="1">
                <a:latin typeface="Times New Roman" pitchFamily="18" charset="0"/>
                <a:cs typeface="Times New Roman" pitchFamily="18" charset="0"/>
              </a:rPr>
              <a:t>product_class_desc</a:t>
            </a:r>
            <a:r>
              <a:rPr lang="en-US" sz="1600" dirty="0">
                <a:latin typeface="Times New Roman" pitchFamily="18" charset="0"/>
                <a:cs typeface="Times New Roman" pitchFamily="18" charset="0"/>
              </a:rPr>
              <a:t> NOT IN ('Electronics', 'Computer', 'Stationery', 'Clothes') AND </a:t>
            </a:r>
            <a:r>
              <a:rPr lang="en-US" sz="1600" dirty="0" err="1">
                <a:latin typeface="Times New Roman" pitchFamily="18" charset="0"/>
                <a:cs typeface="Times New Roman" pitchFamily="18" charset="0"/>
              </a:rPr>
              <a:t>product_quantity_avail</a:t>
            </a:r>
            <a:r>
              <a:rPr lang="en-US" sz="1600" dirty="0">
                <a:latin typeface="Times New Roman" pitchFamily="18" charset="0"/>
                <a:cs typeface="Times New Roman" pitchFamily="18" charset="0"/>
              </a:rPr>
              <a:t> &lt; 16 THEN 'Low stock‘</a:t>
            </a:r>
          </a:p>
          <a:p>
            <a:pPr>
              <a:buNone/>
            </a:pPr>
            <a:r>
              <a:rPr lang="en-US" sz="1600" dirty="0">
                <a:latin typeface="Times New Roman" pitchFamily="18" charset="0"/>
                <a:cs typeface="Times New Roman" pitchFamily="18" charset="0"/>
              </a:rPr>
              <a:t>WHEN </a:t>
            </a:r>
            <a:r>
              <a:rPr lang="en-US" sz="1600" dirty="0" err="1">
                <a:latin typeface="Times New Roman" pitchFamily="18" charset="0"/>
                <a:cs typeface="Times New Roman" pitchFamily="18" charset="0"/>
              </a:rPr>
              <a:t>product_class_desc</a:t>
            </a:r>
            <a:r>
              <a:rPr lang="en-US" sz="1600" dirty="0">
                <a:latin typeface="Times New Roman" pitchFamily="18" charset="0"/>
                <a:cs typeface="Times New Roman" pitchFamily="18" charset="0"/>
              </a:rPr>
              <a:t> NOT IN ('Electronics', 'Computer', 'Stationery', 'Clothes') AND </a:t>
            </a:r>
            <a:r>
              <a:rPr lang="en-US" sz="1600" dirty="0" err="1">
                <a:latin typeface="Times New Roman" pitchFamily="18" charset="0"/>
                <a:cs typeface="Times New Roman" pitchFamily="18" charset="0"/>
              </a:rPr>
              <a:t>product_quantity_avail</a:t>
            </a:r>
            <a:r>
              <a:rPr lang="en-US" sz="1600" dirty="0">
                <a:latin typeface="Times New Roman" pitchFamily="18" charset="0"/>
                <a:cs typeface="Times New Roman" pitchFamily="18" charset="0"/>
              </a:rPr>
              <a:t> BETWEEN 16 AND 50 THEN 'In stock‘</a:t>
            </a:r>
          </a:p>
          <a:p>
            <a:pPr>
              <a:buNone/>
            </a:pPr>
            <a:r>
              <a:rPr lang="en-US" sz="1600" dirty="0">
                <a:latin typeface="Times New Roman" pitchFamily="18" charset="0"/>
                <a:cs typeface="Times New Roman" pitchFamily="18" charset="0"/>
              </a:rPr>
              <a:t>WHEN </a:t>
            </a:r>
            <a:r>
              <a:rPr lang="en-US" sz="1600" dirty="0" err="1">
                <a:latin typeface="Times New Roman" pitchFamily="18" charset="0"/>
                <a:cs typeface="Times New Roman" pitchFamily="18" charset="0"/>
              </a:rPr>
              <a:t>product_class_desc</a:t>
            </a:r>
            <a:r>
              <a:rPr lang="en-US" sz="1600" dirty="0">
                <a:latin typeface="Times New Roman" pitchFamily="18" charset="0"/>
                <a:cs typeface="Times New Roman" pitchFamily="18" charset="0"/>
              </a:rPr>
              <a:t> NOT IN ('Electronics', 'Computer', 'Stationery', 'Clothes') AND </a:t>
            </a:r>
            <a:r>
              <a:rPr lang="en-US" sz="1600" dirty="0" err="1">
                <a:latin typeface="Times New Roman" pitchFamily="18" charset="0"/>
                <a:cs typeface="Times New Roman" pitchFamily="18" charset="0"/>
              </a:rPr>
              <a:t>product_quantity_avail</a:t>
            </a:r>
            <a:r>
              <a:rPr lang="en-US" sz="1600" dirty="0">
                <a:latin typeface="Times New Roman" pitchFamily="18" charset="0"/>
                <a:cs typeface="Times New Roman" pitchFamily="18" charset="0"/>
              </a:rPr>
              <a:t> &gt; 51 THEN 'Enough stock‘</a:t>
            </a:r>
          </a:p>
          <a:p>
            <a:pPr>
              <a:buNone/>
            </a:pPr>
            <a:r>
              <a:rPr lang="en-US" sz="1600" dirty="0">
                <a:latin typeface="Times New Roman" pitchFamily="18" charset="0"/>
                <a:cs typeface="Times New Roman" pitchFamily="18" charset="0"/>
              </a:rPr>
              <a:t>WHEN </a:t>
            </a:r>
            <a:r>
              <a:rPr lang="en-US" sz="1600" dirty="0" err="1">
                <a:latin typeface="Times New Roman" pitchFamily="18" charset="0"/>
                <a:cs typeface="Times New Roman" pitchFamily="18" charset="0"/>
              </a:rPr>
              <a:t>product_class_desc</a:t>
            </a:r>
            <a:r>
              <a:rPr lang="en-US" sz="1600" dirty="0">
                <a:latin typeface="Times New Roman" pitchFamily="18" charset="0"/>
                <a:cs typeface="Times New Roman" pitchFamily="18" charset="0"/>
              </a:rPr>
              <a:t> NOT IN ('Electronics', 'Computer', 'Stationery', 'Clothes') AND </a:t>
            </a:r>
            <a:r>
              <a:rPr lang="en-US" sz="1600" dirty="0" err="1">
                <a:latin typeface="Times New Roman" pitchFamily="18" charset="0"/>
                <a:cs typeface="Times New Roman" pitchFamily="18" charset="0"/>
              </a:rPr>
              <a:t>product_quantity_avail</a:t>
            </a:r>
            <a:r>
              <a:rPr lang="en-US" sz="1600" dirty="0">
                <a:latin typeface="Times New Roman" pitchFamily="18" charset="0"/>
                <a:cs typeface="Times New Roman" pitchFamily="18" charset="0"/>
              </a:rPr>
              <a:t> = 0 THEN 'Out Of stock‘</a:t>
            </a:r>
          </a:p>
          <a:p>
            <a:pPr>
              <a:buNone/>
            </a:pPr>
            <a:r>
              <a:rPr lang="en-US" sz="1600" dirty="0">
                <a:latin typeface="Times New Roman" pitchFamily="18" charset="0"/>
                <a:cs typeface="Times New Roman" pitchFamily="18" charset="0"/>
              </a:rPr>
              <a:t>END AS 'inventory status‘ FROM </a:t>
            </a:r>
            <a:r>
              <a:rPr lang="en-US" sz="1600" dirty="0" err="1">
                <a:latin typeface="Times New Roman" pitchFamily="18" charset="0"/>
                <a:cs typeface="Times New Roman" pitchFamily="18" charset="0"/>
              </a:rPr>
              <a:t>product_class</a:t>
            </a:r>
            <a:r>
              <a:rPr lang="en-US" sz="1600" dirty="0">
                <a:latin typeface="Times New Roman" pitchFamily="18" charset="0"/>
                <a:cs typeface="Times New Roman" pitchFamily="18" charset="0"/>
              </a:rPr>
              <a:t> a </a:t>
            </a:r>
          </a:p>
          <a:p>
            <a:pPr>
              <a:buNone/>
            </a:pPr>
            <a:r>
              <a:rPr lang="en-US" sz="1600" dirty="0">
                <a:latin typeface="Times New Roman" pitchFamily="18" charset="0"/>
                <a:cs typeface="Times New Roman" pitchFamily="18" charset="0"/>
              </a:rPr>
              <a:t>JOIN product </a:t>
            </a:r>
            <a:r>
              <a:rPr lang="en-US" sz="1600" dirty="0" err="1">
                <a:latin typeface="Times New Roman" pitchFamily="18" charset="0"/>
                <a:cs typeface="Times New Roman" pitchFamily="18" charset="0"/>
              </a:rPr>
              <a:t>bON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a.product_class_code</a:t>
            </a:r>
            <a:r>
              <a:rPr lang="en-US" sz="1600" dirty="0">
                <a:latin typeface="Times New Roman" pitchFamily="18" charset="0"/>
                <a:cs typeface="Times New Roman" pitchFamily="18" charset="0"/>
              </a:rPr>
              <a:t> = </a:t>
            </a:r>
            <a:r>
              <a:rPr lang="en-US" sz="1600" dirty="0" err="1">
                <a:latin typeface="Times New Roman" pitchFamily="18" charset="0"/>
                <a:cs typeface="Times New Roman" pitchFamily="18" charset="0"/>
              </a:rPr>
              <a:t>b.product_class_code</a:t>
            </a:r>
            <a:r>
              <a:rPr lang="en-US" sz="1600" dirty="0">
                <a:latin typeface="Times New Roman" pitchFamily="18" charset="0"/>
                <a:cs typeface="Times New Roman" pitchFamily="18" charset="0"/>
              </a:rPr>
              <a:t> </a:t>
            </a:r>
          </a:p>
          <a:p>
            <a:pPr>
              <a:buNone/>
            </a:pPr>
            <a:r>
              <a:rPr lang="en-US" sz="1600" dirty="0">
                <a:latin typeface="Times New Roman" pitchFamily="18" charset="0"/>
                <a:cs typeface="Times New Roman" pitchFamily="18" charset="0"/>
              </a:rPr>
              <a:t>WHERE </a:t>
            </a:r>
            <a:r>
              <a:rPr lang="en-US" sz="1600" dirty="0" err="1">
                <a:latin typeface="Times New Roman" pitchFamily="18" charset="0"/>
                <a:cs typeface="Times New Roman" pitchFamily="18" charset="0"/>
              </a:rPr>
              <a:t>product_class_desc</a:t>
            </a:r>
            <a:r>
              <a:rPr lang="en-US" sz="1600" dirty="0">
                <a:latin typeface="Times New Roman" pitchFamily="18" charset="0"/>
                <a:cs typeface="Times New Roman" pitchFamily="18" charset="0"/>
              </a:rPr>
              <a:t> NOT IN ('Electronics', 'Computer', 'Stationery', 'Clothes');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65065" y="659775"/>
            <a:ext cx="7252970" cy="689932"/>
          </a:xfrm>
          <a:prstGeom prst="rect">
            <a:avLst/>
          </a:prstGeom>
        </p:spPr>
        <p:txBody>
          <a:bodyPr vert="horz" wrap="square" lIns="0" tIns="12700" rIns="0" bIns="0" rtlCol="0">
            <a:spAutoFit/>
          </a:bodyPr>
          <a:lstStyle/>
          <a:p>
            <a:pPr marL="12700">
              <a:lnSpc>
                <a:spcPct val="100000"/>
              </a:lnSpc>
              <a:spcBef>
                <a:spcPts val="100"/>
              </a:spcBef>
            </a:pPr>
            <a:r>
              <a:rPr spc="-20" dirty="0" smtClean="0"/>
              <a:t> </a:t>
            </a:r>
            <a:r>
              <a:rPr sz="3600" b="1" spc="-5" dirty="0">
                <a:latin typeface="Times New Roman" pitchFamily="18" charset="0"/>
                <a:cs typeface="Times New Roman" pitchFamily="18" charset="0"/>
              </a:rPr>
              <a:t>SKILLS DEVELOPED / USED </a:t>
            </a:r>
            <a:endParaRPr spc="-5" dirty="0"/>
          </a:p>
        </p:txBody>
      </p:sp>
      <p:sp>
        <p:nvSpPr>
          <p:cNvPr id="3" name="object 3"/>
          <p:cNvSpPr txBox="1"/>
          <p:nvPr/>
        </p:nvSpPr>
        <p:spPr>
          <a:xfrm>
            <a:off x="830700" y="1635222"/>
            <a:ext cx="194945" cy="3121660"/>
          </a:xfrm>
          <a:prstGeom prst="rect">
            <a:avLst/>
          </a:prstGeom>
        </p:spPr>
        <p:txBody>
          <a:bodyPr vert="horz" wrap="square" lIns="0" tIns="12700" rIns="0" bIns="0" rtlCol="0">
            <a:spAutoFit/>
          </a:bodyPr>
          <a:lstStyle/>
          <a:p>
            <a:pPr marL="12700">
              <a:lnSpc>
                <a:spcPct val="100000"/>
              </a:lnSpc>
              <a:spcBef>
                <a:spcPts val="100"/>
              </a:spcBef>
            </a:pPr>
            <a:r>
              <a:rPr sz="1600" b="1" spc="-5">
                <a:solidFill>
                  <a:srgbClr val="FFFFFF"/>
                </a:solidFill>
                <a:latin typeface="Arial"/>
                <a:cs typeface="Arial"/>
              </a:rPr>
              <a:t>1.</a:t>
            </a:r>
            <a:endParaRPr sz="1600">
              <a:latin typeface="Arial"/>
              <a:cs typeface="Arial"/>
            </a:endParaRPr>
          </a:p>
          <a:p>
            <a:pPr marL="12700">
              <a:lnSpc>
                <a:spcPct val="100000"/>
              </a:lnSpc>
              <a:spcBef>
                <a:spcPts val="1285"/>
              </a:spcBef>
            </a:pPr>
            <a:r>
              <a:rPr sz="1600" b="1" spc="-5">
                <a:solidFill>
                  <a:srgbClr val="FFFFFF"/>
                </a:solidFill>
                <a:latin typeface="Arial"/>
                <a:cs typeface="Arial"/>
              </a:rPr>
              <a:t>2.</a:t>
            </a:r>
            <a:endParaRPr sz="1600">
              <a:latin typeface="Arial"/>
              <a:cs typeface="Arial"/>
            </a:endParaRPr>
          </a:p>
          <a:p>
            <a:pPr marL="12700">
              <a:lnSpc>
                <a:spcPct val="100000"/>
              </a:lnSpc>
              <a:spcBef>
                <a:spcPts val="1290"/>
              </a:spcBef>
            </a:pPr>
            <a:r>
              <a:rPr sz="1600" b="1" spc="-5">
                <a:solidFill>
                  <a:srgbClr val="FFFFFF"/>
                </a:solidFill>
                <a:latin typeface="Arial"/>
                <a:cs typeface="Arial"/>
              </a:rPr>
              <a:t>3.</a:t>
            </a:r>
            <a:endParaRPr sz="1600">
              <a:latin typeface="Arial"/>
              <a:cs typeface="Arial"/>
            </a:endParaRPr>
          </a:p>
          <a:p>
            <a:pPr marL="12700">
              <a:lnSpc>
                <a:spcPct val="100000"/>
              </a:lnSpc>
              <a:spcBef>
                <a:spcPts val="1285"/>
              </a:spcBef>
            </a:pPr>
            <a:r>
              <a:rPr sz="1600" b="1" spc="-5">
                <a:solidFill>
                  <a:srgbClr val="FFFFFF"/>
                </a:solidFill>
                <a:latin typeface="Arial"/>
                <a:cs typeface="Arial"/>
              </a:rPr>
              <a:t>4.</a:t>
            </a:r>
            <a:endParaRPr sz="1600">
              <a:latin typeface="Arial"/>
              <a:cs typeface="Arial"/>
            </a:endParaRPr>
          </a:p>
          <a:p>
            <a:pPr marL="12700">
              <a:lnSpc>
                <a:spcPct val="100000"/>
              </a:lnSpc>
              <a:spcBef>
                <a:spcPts val="1290"/>
              </a:spcBef>
            </a:pPr>
            <a:r>
              <a:rPr sz="1600" b="1" spc="-5">
                <a:solidFill>
                  <a:srgbClr val="FFFFFF"/>
                </a:solidFill>
                <a:latin typeface="Arial"/>
                <a:cs typeface="Arial"/>
              </a:rPr>
              <a:t>5.</a:t>
            </a:r>
            <a:endParaRPr sz="1600">
              <a:latin typeface="Arial"/>
              <a:cs typeface="Arial"/>
            </a:endParaRPr>
          </a:p>
          <a:p>
            <a:pPr marL="12700">
              <a:lnSpc>
                <a:spcPct val="100000"/>
              </a:lnSpc>
              <a:spcBef>
                <a:spcPts val="1290"/>
              </a:spcBef>
            </a:pPr>
            <a:r>
              <a:rPr sz="1600" b="1" spc="-5">
                <a:solidFill>
                  <a:srgbClr val="FFFFFF"/>
                </a:solidFill>
                <a:latin typeface="Arial"/>
                <a:cs typeface="Arial"/>
              </a:rPr>
              <a:t>6.</a:t>
            </a:r>
            <a:endParaRPr sz="1600">
              <a:latin typeface="Arial"/>
              <a:cs typeface="Arial"/>
            </a:endParaRPr>
          </a:p>
          <a:p>
            <a:pPr marL="12700">
              <a:lnSpc>
                <a:spcPct val="100000"/>
              </a:lnSpc>
              <a:spcBef>
                <a:spcPts val="1285"/>
              </a:spcBef>
            </a:pPr>
            <a:r>
              <a:rPr sz="1600" b="1" spc="-5">
                <a:solidFill>
                  <a:srgbClr val="FFFFFF"/>
                </a:solidFill>
                <a:latin typeface="Arial"/>
                <a:cs typeface="Arial"/>
              </a:rPr>
              <a:t>7.</a:t>
            </a:r>
            <a:endParaRPr sz="1600">
              <a:latin typeface="Arial"/>
              <a:cs typeface="Arial"/>
            </a:endParaRPr>
          </a:p>
          <a:p>
            <a:pPr marL="12700">
              <a:lnSpc>
                <a:spcPct val="100000"/>
              </a:lnSpc>
              <a:spcBef>
                <a:spcPts val="1290"/>
              </a:spcBef>
            </a:pPr>
            <a:r>
              <a:rPr sz="1600" b="1" spc="-5">
                <a:solidFill>
                  <a:srgbClr val="FFFFFF"/>
                </a:solidFill>
                <a:latin typeface="Arial"/>
                <a:cs typeface="Arial"/>
              </a:rPr>
              <a:t>8.</a:t>
            </a:r>
            <a:endParaRPr sz="1600">
              <a:latin typeface="Arial"/>
              <a:cs typeface="Arial"/>
            </a:endParaRPr>
          </a:p>
        </p:txBody>
      </p:sp>
      <p:sp>
        <p:nvSpPr>
          <p:cNvPr id="4" name="object 4"/>
          <p:cNvSpPr txBox="1"/>
          <p:nvPr/>
        </p:nvSpPr>
        <p:spPr>
          <a:xfrm>
            <a:off x="1368425" y="1635222"/>
            <a:ext cx="5229225" cy="4751070"/>
          </a:xfrm>
          <a:prstGeom prst="rect">
            <a:avLst/>
          </a:prstGeom>
        </p:spPr>
        <p:txBody>
          <a:bodyPr vert="horz" wrap="square" lIns="0" tIns="12700" rIns="0" bIns="0" rtlCol="0">
            <a:spAutoFit/>
          </a:bodyPr>
          <a:lstStyle/>
          <a:p>
            <a:pPr marL="69850">
              <a:lnSpc>
                <a:spcPct val="100000"/>
              </a:lnSpc>
              <a:spcBef>
                <a:spcPts val="100"/>
              </a:spcBef>
            </a:pPr>
            <a:r>
              <a:rPr sz="1600" spc="-5" dirty="0">
                <a:latin typeface="Times New Roman" pitchFamily="18" charset="0"/>
                <a:cs typeface="Times New Roman" pitchFamily="18" charset="0"/>
              </a:rPr>
              <a:t>Data</a:t>
            </a:r>
            <a:r>
              <a:rPr sz="1600" spc="-50" dirty="0">
                <a:latin typeface="Times New Roman" pitchFamily="18" charset="0"/>
                <a:cs typeface="Times New Roman" pitchFamily="18" charset="0"/>
              </a:rPr>
              <a:t> </a:t>
            </a:r>
            <a:r>
              <a:rPr sz="1600" spc="-5" dirty="0">
                <a:latin typeface="Times New Roman" pitchFamily="18" charset="0"/>
                <a:cs typeface="Times New Roman" pitchFamily="18" charset="0"/>
              </a:rPr>
              <a:t>Management</a:t>
            </a:r>
            <a:endParaRPr sz="1600" dirty="0">
              <a:latin typeface="Times New Roman" pitchFamily="18" charset="0"/>
              <a:cs typeface="Times New Roman" pitchFamily="18" charset="0"/>
            </a:endParaRPr>
          </a:p>
          <a:p>
            <a:pPr marL="69850" marR="3108325">
              <a:lnSpc>
                <a:spcPct val="167100"/>
              </a:lnSpc>
            </a:pPr>
            <a:r>
              <a:rPr sz="1600" spc="-5" dirty="0">
                <a:latin typeface="Times New Roman" pitchFamily="18" charset="0"/>
                <a:cs typeface="Times New Roman" pitchFamily="18" charset="0"/>
              </a:rPr>
              <a:t>Data</a:t>
            </a:r>
            <a:r>
              <a:rPr sz="1600" spc="455" dirty="0">
                <a:latin typeface="Times New Roman" pitchFamily="18" charset="0"/>
                <a:cs typeface="Times New Roman" pitchFamily="18" charset="0"/>
              </a:rPr>
              <a:t> </a:t>
            </a:r>
            <a:r>
              <a:rPr sz="1600" spc="-5" dirty="0">
                <a:latin typeface="Times New Roman" pitchFamily="18" charset="0"/>
                <a:cs typeface="Times New Roman" pitchFamily="18" charset="0"/>
              </a:rPr>
              <a:t>Definition </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Data Manipulation </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Critical Thinking </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Pattern</a:t>
            </a:r>
            <a:r>
              <a:rPr sz="1600" spc="-85" dirty="0">
                <a:latin typeface="Times New Roman" pitchFamily="18" charset="0"/>
                <a:cs typeface="Times New Roman" pitchFamily="18" charset="0"/>
              </a:rPr>
              <a:t> </a:t>
            </a:r>
            <a:r>
              <a:rPr sz="1600" spc="-5" dirty="0">
                <a:latin typeface="Times New Roman" pitchFamily="18" charset="0"/>
                <a:cs typeface="Times New Roman" pitchFamily="18" charset="0"/>
              </a:rPr>
              <a:t>Recognition </a:t>
            </a:r>
            <a:r>
              <a:rPr sz="1600" spc="-455" dirty="0">
                <a:latin typeface="Times New Roman" pitchFamily="18" charset="0"/>
                <a:cs typeface="Times New Roman" pitchFamily="18" charset="0"/>
              </a:rPr>
              <a:t> </a:t>
            </a:r>
            <a:r>
              <a:rPr sz="1600" spc="-5" dirty="0">
                <a:latin typeface="Times New Roman" pitchFamily="18" charset="0"/>
                <a:cs typeface="Times New Roman" pitchFamily="18" charset="0"/>
              </a:rPr>
              <a:t>Insights Creation </a:t>
            </a:r>
            <a:r>
              <a:rPr sz="1600" dirty="0">
                <a:latin typeface="Times New Roman" pitchFamily="18" charset="0"/>
                <a:cs typeface="Times New Roman" pitchFamily="18" charset="0"/>
              </a:rPr>
              <a:t> </a:t>
            </a:r>
            <a:r>
              <a:rPr sz="1600" spc="-5" dirty="0">
                <a:latin typeface="Times New Roman" pitchFamily="18" charset="0"/>
                <a:cs typeface="Times New Roman" pitchFamily="18" charset="0"/>
              </a:rPr>
              <a:t>Problem-Solving</a:t>
            </a:r>
            <a:endParaRPr sz="1600" dirty="0">
              <a:latin typeface="Times New Roman" pitchFamily="18" charset="0"/>
              <a:cs typeface="Times New Roman" pitchFamily="18" charset="0"/>
            </a:endParaRPr>
          </a:p>
          <a:p>
            <a:pPr marL="69850">
              <a:lnSpc>
                <a:spcPct val="100000"/>
              </a:lnSpc>
              <a:spcBef>
                <a:spcPts val="1285"/>
              </a:spcBef>
            </a:pPr>
            <a:r>
              <a:rPr sz="1600" spc="-5" dirty="0">
                <a:latin typeface="Times New Roman" pitchFamily="18" charset="0"/>
                <a:cs typeface="Times New Roman" pitchFamily="18" charset="0"/>
              </a:rPr>
              <a:t>Technical</a:t>
            </a:r>
            <a:r>
              <a:rPr sz="1600" spc="-15" dirty="0">
                <a:latin typeface="Times New Roman" pitchFamily="18" charset="0"/>
                <a:cs typeface="Times New Roman" pitchFamily="18" charset="0"/>
              </a:rPr>
              <a:t> </a:t>
            </a:r>
            <a:r>
              <a:rPr sz="1600" spc="-5" dirty="0">
                <a:latin typeface="Times New Roman" pitchFamily="18" charset="0"/>
                <a:cs typeface="Times New Roman" pitchFamily="18" charset="0"/>
              </a:rPr>
              <a:t>Skills</a:t>
            </a:r>
            <a:r>
              <a:rPr sz="1600" spc="-15" dirty="0">
                <a:latin typeface="Times New Roman" pitchFamily="18" charset="0"/>
                <a:cs typeface="Times New Roman" pitchFamily="18" charset="0"/>
              </a:rPr>
              <a:t> </a:t>
            </a:r>
            <a:r>
              <a:rPr sz="1600" dirty="0">
                <a:latin typeface="Times New Roman" pitchFamily="18" charset="0"/>
                <a:cs typeface="Times New Roman" pitchFamily="18" charset="0"/>
              </a:rPr>
              <a:t>-</a:t>
            </a:r>
            <a:r>
              <a:rPr sz="1600" spc="-10" dirty="0">
                <a:latin typeface="Times New Roman" pitchFamily="18" charset="0"/>
                <a:cs typeface="Times New Roman" pitchFamily="18" charset="0"/>
              </a:rPr>
              <a:t> </a:t>
            </a:r>
            <a:r>
              <a:rPr sz="1600" spc="-5" dirty="0">
                <a:latin typeface="Times New Roman" pitchFamily="18" charset="0"/>
                <a:cs typeface="Times New Roman" pitchFamily="18" charset="0"/>
              </a:rPr>
              <a:t>The</a:t>
            </a:r>
            <a:r>
              <a:rPr sz="1600" spc="-15" dirty="0">
                <a:latin typeface="Times New Roman" pitchFamily="18" charset="0"/>
                <a:cs typeface="Times New Roman" pitchFamily="18" charset="0"/>
              </a:rPr>
              <a:t> </a:t>
            </a:r>
            <a:r>
              <a:rPr sz="1600" spc="-5" dirty="0">
                <a:latin typeface="Times New Roman" pitchFamily="18" charset="0"/>
                <a:cs typeface="Times New Roman" pitchFamily="18" charset="0"/>
              </a:rPr>
              <a:t>technical</a:t>
            </a:r>
            <a:r>
              <a:rPr sz="1600" spc="-10" dirty="0">
                <a:latin typeface="Times New Roman" pitchFamily="18" charset="0"/>
                <a:cs typeface="Times New Roman" pitchFamily="18" charset="0"/>
              </a:rPr>
              <a:t> </a:t>
            </a:r>
            <a:r>
              <a:rPr sz="1600" spc="-5" dirty="0">
                <a:latin typeface="Times New Roman" pitchFamily="18" charset="0"/>
                <a:cs typeface="Times New Roman" pitchFamily="18" charset="0"/>
              </a:rPr>
              <a:t>skills</a:t>
            </a:r>
            <a:r>
              <a:rPr sz="1600" spc="-15" dirty="0">
                <a:latin typeface="Times New Roman" pitchFamily="18" charset="0"/>
                <a:cs typeface="Times New Roman" pitchFamily="18" charset="0"/>
              </a:rPr>
              <a:t> </a:t>
            </a:r>
            <a:r>
              <a:rPr sz="1600" spc="-5" dirty="0">
                <a:latin typeface="Times New Roman" pitchFamily="18" charset="0"/>
                <a:cs typeface="Times New Roman" pitchFamily="18" charset="0"/>
              </a:rPr>
              <a:t>used</a:t>
            </a:r>
            <a:r>
              <a:rPr sz="1600" spc="-10" dirty="0">
                <a:latin typeface="Times New Roman" pitchFamily="18" charset="0"/>
                <a:cs typeface="Times New Roman" pitchFamily="18" charset="0"/>
              </a:rPr>
              <a:t> </a:t>
            </a:r>
            <a:r>
              <a:rPr sz="1600" spc="-5" dirty="0">
                <a:latin typeface="Times New Roman" pitchFamily="18" charset="0"/>
                <a:cs typeface="Times New Roman" pitchFamily="18" charset="0"/>
              </a:rPr>
              <a:t>here</a:t>
            </a:r>
            <a:r>
              <a:rPr sz="1600" spc="-15" dirty="0">
                <a:latin typeface="Times New Roman" pitchFamily="18" charset="0"/>
                <a:cs typeface="Times New Roman" pitchFamily="18" charset="0"/>
              </a:rPr>
              <a:t> </a:t>
            </a:r>
            <a:r>
              <a:rPr sz="1600" spc="-5" dirty="0">
                <a:latin typeface="Times New Roman" pitchFamily="18" charset="0"/>
                <a:cs typeface="Times New Roman" pitchFamily="18" charset="0"/>
              </a:rPr>
              <a:t>are</a:t>
            </a:r>
            <a:endParaRPr sz="1600" dirty="0">
              <a:latin typeface="Times New Roman" pitchFamily="18" charset="0"/>
              <a:cs typeface="Times New Roman" pitchFamily="18" charset="0"/>
            </a:endParaRPr>
          </a:p>
          <a:p>
            <a:pPr marL="256540" indent="-244475">
              <a:lnSpc>
                <a:spcPct val="100000"/>
              </a:lnSpc>
              <a:spcBef>
                <a:spcPts val="1290"/>
              </a:spcBef>
              <a:buAutoNum type="alphaLcPeriod"/>
              <a:tabLst>
                <a:tab pos="257175" algn="l"/>
              </a:tabLst>
            </a:pPr>
            <a:r>
              <a:rPr sz="1600" spc="-5" dirty="0">
                <a:latin typeface="Times New Roman" pitchFamily="18" charset="0"/>
                <a:cs typeface="Times New Roman" pitchFamily="18" charset="0"/>
              </a:rPr>
              <a:t>Data</a:t>
            </a:r>
            <a:r>
              <a:rPr sz="1600" spc="-30" dirty="0">
                <a:latin typeface="Times New Roman" pitchFamily="18" charset="0"/>
                <a:cs typeface="Times New Roman" pitchFamily="18" charset="0"/>
              </a:rPr>
              <a:t> </a:t>
            </a:r>
            <a:r>
              <a:rPr sz="1600" spc="-5" dirty="0">
                <a:latin typeface="Times New Roman" pitchFamily="18" charset="0"/>
                <a:cs typeface="Times New Roman" pitchFamily="18" charset="0"/>
              </a:rPr>
              <a:t>Definition</a:t>
            </a:r>
            <a:r>
              <a:rPr sz="1600" spc="-25" dirty="0">
                <a:latin typeface="Times New Roman" pitchFamily="18" charset="0"/>
                <a:cs typeface="Times New Roman" pitchFamily="18" charset="0"/>
              </a:rPr>
              <a:t> </a:t>
            </a:r>
            <a:r>
              <a:rPr sz="1600" spc="-5" dirty="0">
                <a:latin typeface="Times New Roman" pitchFamily="18" charset="0"/>
                <a:cs typeface="Times New Roman" pitchFamily="18" charset="0"/>
              </a:rPr>
              <a:t>Language</a:t>
            </a:r>
            <a:r>
              <a:rPr sz="1600" spc="-25" dirty="0">
                <a:latin typeface="Times New Roman" pitchFamily="18" charset="0"/>
                <a:cs typeface="Times New Roman" pitchFamily="18" charset="0"/>
              </a:rPr>
              <a:t> </a:t>
            </a:r>
            <a:r>
              <a:rPr sz="1600" spc="-5" dirty="0">
                <a:latin typeface="Times New Roman" pitchFamily="18" charset="0"/>
                <a:cs typeface="Times New Roman" pitchFamily="18" charset="0"/>
              </a:rPr>
              <a:t>(DDL)</a:t>
            </a:r>
            <a:endParaRPr sz="1600" dirty="0">
              <a:latin typeface="Times New Roman" pitchFamily="18" charset="0"/>
              <a:cs typeface="Times New Roman" pitchFamily="18" charset="0"/>
            </a:endParaRPr>
          </a:p>
          <a:p>
            <a:pPr marL="262890" indent="-250825">
              <a:lnSpc>
                <a:spcPct val="100000"/>
              </a:lnSpc>
              <a:spcBef>
                <a:spcPts val="1285"/>
              </a:spcBef>
              <a:buAutoNum type="alphaLcPeriod"/>
              <a:tabLst>
                <a:tab pos="263525" algn="l"/>
              </a:tabLst>
            </a:pPr>
            <a:r>
              <a:rPr sz="1600" spc="-5" dirty="0">
                <a:latin typeface="Times New Roman" pitchFamily="18" charset="0"/>
                <a:cs typeface="Times New Roman" pitchFamily="18" charset="0"/>
              </a:rPr>
              <a:t>Data</a:t>
            </a:r>
            <a:r>
              <a:rPr sz="1600" spc="-30" dirty="0">
                <a:latin typeface="Times New Roman" pitchFamily="18" charset="0"/>
                <a:cs typeface="Times New Roman" pitchFamily="18" charset="0"/>
              </a:rPr>
              <a:t> </a:t>
            </a:r>
            <a:r>
              <a:rPr sz="1600" spc="-5" dirty="0">
                <a:latin typeface="Times New Roman" pitchFamily="18" charset="0"/>
                <a:cs typeface="Times New Roman" pitchFamily="18" charset="0"/>
              </a:rPr>
              <a:t>Manipulation</a:t>
            </a:r>
            <a:r>
              <a:rPr sz="1600" spc="-25" dirty="0">
                <a:latin typeface="Times New Roman" pitchFamily="18" charset="0"/>
                <a:cs typeface="Times New Roman" pitchFamily="18" charset="0"/>
              </a:rPr>
              <a:t> </a:t>
            </a:r>
            <a:r>
              <a:rPr sz="1600" spc="-5" dirty="0">
                <a:latin typeface="Times New Roman" pitchFamily="18" charset="0"/>
                <a:cs typeface="Times New Roman" pitchFamily="18" charset="0"/>
              </a:rPr>
              <a:t>Language</a:t>
            </a:r>
            <a:r>
              <a:rPr sz="1600" spc="-25" dirty="0">
                <a:latin typeface="Times New Roman" pitchFamily="18" charset="0"/>
                <a:cs typeface="Times New Roman" pitchFamily="18" charset="0"/>
              </a:rPr>
              <a:t> </a:t>
            </a:r>
            <a:r>
              <a:rPr sz="1600" spc="-5" dirty="0">
                <a:latin typeface="Times New Roman" pitchFamily="18" charset="0"/>
                <a:cs typeface="Times New Roman" pitchFamily="18" charset="0"/>
              </a:rPr>
              <a:t>(DML)</a:t>
            </a:r>
            <a:endParaRPr sz="1600" dirty="0">
              <a:latin typeface="Times New Roman" pitchFamily="18" charset="0"/>
              <a:cs typeface="Times New Roman" pitchFamily="18" charset="0"/>
            </a:endParaRPr>
          </a:p>
          <a:p>
            <a:pPr marL="241935" indent="-229870">
              <a:lnSpc>
                <a:spcPct val="100000"/>
              </a:lnSpc>
              <a:spcBef>
                <a:spcPts val="1290"/>
              </a:spcBef>
              <a:buAutoNum type="alphaLcPeriod"/>
              <a:tabLst>
                <a:tab pos="242570" algn="l"/>
              </a:tabLst>
            </a:pPr>
            <a:r>
              <a:rPr sz="1600" spc="-5" dirty="0">
                <a:latin typeface="Times New Roman" pitchFamily="18" charset="0"/>
                <a:cs typeface="Times New Roman" pitchFamily="18" charset="0"/>
              </a:rPr>
              <a:t>Joins</a:t>
            </a:r>
            <a:endParaRPr sz="1600" dirty="0">
              <a:latin typeface="Times New Roman" pitchFamily="18" charset="0"/>
              <a:cs typeface="Times New Roman" pitchFamily="18" charset="0"/>
            </a:endParaRPr>
          </a:p>
          <a:p>
            <a:pPr marL="262890" indent="-250825">
              <a:lnSpc>
                <a:spcPct val="100000"/>
              </a:lnSpc>
              <a:spcBef>
                <a:spcPts val="1290"/>
              </a:spcBef>
              <a:buAutoNum type="alphaLcPeriod"/>
              <a:tabLst>
                <a:tab pos="263525" algn="l"/>
              </a:tabLst>
            </a:pPr>
            <a:r>
              <a:rPr sz="1600" spc="-5" dirty="0">
                <a:latin typeface="Times New Roman" pitchFamily="18" charset="0"/>
                <a:cs typeface="Times New Roman" pitchFamily="18" charset="0"/>
              </a:rPr>
              <a:t>Views </a:t>
            </a:r>
            <a:endParaRPr sz="1600" dirty="0">
              <a:latin typeface="Times New Roman" pitchFamily="18" charset="0"/>
              <a:cs typeface="Times New Roman" pitchFamily="18" charset="0"/>
            </a:endParaRPr>
          </a:p>
        </p:txBody>
      </p:sp>
      <p:pic>
        <p:nvPicPr>
          <p:cNvPr id="5" name="object 5"/>
          <p:cNvPicPr/>
          <p:nvPr/>
        </p:nvPicPr>
        <p:blipFill>
          <a:blip r:embed="rId2" cstate="print"/>
          <a:stretch>
            <a:fillRect/>
          </a:stretch>
        </p:blipFill>
        <p:spPr>
          <a:xfrm>
            <a:off x="7005320" y="1904047"/>
            <a:ext cx="3820159" cy="3820159"/>
          </a:xfrm>
          <a:prstGeom prst="rect">
            <a:avLst/>
          </a:prstGeom>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816" y="228600"/>
            <a:ext cx="10158984" cy="630936"/>
          </a:xfrm>
        </p:spPr>
        <p:txBody>
          <a:bodyPr>
            <a:normAutofit/>
          </a:bodyPr>
          <a:lstStyle/>
          <a:p>
            <a:r>
              <a:rPr lang="en-US" sz="1600" b="1" dirty="0">
                <a:latin typeface="Times New Roman" pitchFamily="18" charset="0"/>
                <a:cs typeface="Times New Roman" pitchFamily="18" charset="0"/>
              </a:rPr>
              <a:t>CODE BREAKDOWN:</a:t>
            </a:r>
          </a:p>
        </p:txBody>
      </p:sp>
      <p:sp>
        <p:nvSpPr>
          <p:cNvPr id="3" name="Content Placeholder 2"/>
          <p:cNvSpPr>
            <a:spLocks noGrp="1"/>
          </p:cNvSpPr>
          <p:nvPr>
            <p:ph idx="1"/>
          </p:nvPr>
        </p:nvSpPr>
        <p:spPr>
          <a:xfrm>
            <a:off x="841248" y="836712"/>
            <a:ext cx="10799368" cy="5564088"/>
          </a:xfrm>
        </p:spPr>
        <p:txBody>
          <a:bodyPr>
            <a:noAutofit/>
          </a:bodyPr>
          <a:lstStyle/>
          <a:p>
            <a:r>
              <a:rPr lang="en-US" sz="1400" dirty="0">
                <a:latin typeface="Times New Roman" pitchFamily="18" charset="0"/>
                <a:cs typeface="Times New Roman" pitchFamily="18" charset="0"/>
              </a:rPr>
              <a:t>SELECT DISTINCT </a:t>
            </a:r>
            <a:r>
              <a:rPr lang="en-US" sz="1400" dirty="0" err="1">
                <a:latin typeface="Times New Roman" pitchFamily="18" charset="0"/>
                <a:cs typeface="Times New Roman" pitchFamily="18" charset="0"/>
              </a:rPr>
              <a:t>a.product_class_desc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b.product_quantity_avail</a:t>
            </a:r>
            <a:r>
              <a:rPr lang="en-US" sz="1400" dirty="0">
                <a:latin typeface="Times New Roman" pitchFamily="18" charset="0"/>
                <a:cs typeface="Times New Roman" pitchFamily="18" charset="0"/>
              </a:rPr>
              <a:t>, ... AS 'inventory </a:t>
            </a:r>
            <a:r>
              <a:rPr lang="en-US" sz="1400" dirty="0" err="1">
                <a:latin typeface="Times New Roman" pitchFamily="18" charset="0"/>
                <a:cs typeface="Times New Roman" pitchFamily="18" charset="0"/>
              </a:rPr>
              <a:t>status'This</a:t>
            </a:r>
            <a:r>
              <a:rPr lang="en-US" sz="1400" dirty="0">
                <a:latin typeface="Times New Roman" pitchFamily="18" charset="0"/>
                <a:cs typeface="Times New Roman" pitchFamily="18" charset="0"/>
              </a:rPr>
              <a:t> part of the query selects distinct product class descriptions and the available quantity for products within those classes. It also uses the CASE statement to assign inventory status based on the specified conditions.</a:t>
            </a:r>
          </a:p>
          <a:p>
            <a:r>
              <a:rPr lang="en-US" sz="1400" dirty="0">
                <a:latin typeface="Times New Roman" pitchFamily="18" charset="0"/>
                <a:cs typeface="Times New Roman" pitchFamily="18" charset="0"/>
              </a:rPr>
              <a:t>WHEN </a:t>
            </a:r>
            <a:r>
              <a:rPr lang="en-US" sz="1400" dirty="0" err="1">
                <a:latin typeface="Times New Roman" pitchFamily="18" charset="0"/>
                <a:cs typeface="Times New Roman" pitchFamily="18" charset="0"/>
              </a:rPr>
              <a:t>product_class_desc</a:t>
            </a:r>
            <a:r>
              <a:rPr lang="en-US" sz="1400" dirty="0">
                <a:latin typeface="Times New Roman" pitchFamily="18" charset="0"/>
                <a:cs typeface="Times New Roman" pitchFamily="18" charset="0"/>
              </a:rPr>
              <a:t> NOT IN ('Electronics', 'Computer', 'Stationery', 'Clothes') AND </a:t>
            </a:r>
            <a:r>
              <a:rPr lang="en-US" sz="1400" dirty="0" err="1">
                <a:latin typeface="Times New Roman" pitchFamily="18" charset="0"/>
                <a:cs typeface="Times New Roman" pitchFamily="18" charset="0"/>
              </a:rPr>
              <a:t>product_quantity_avail</a:t>
            </a:r>
            <a:r>
              <a:rPr lang="en-US" sz="1400" dirty="0">
                <a:latin typeface="Times New Roman" pitchFamily="18" charset="0"/>
                <a:cs typeface="Times New Roman" pitchFamily="18" charset="0"/>
              </a:rPr>
              <a:t> &lt; 16 then status will be 'Low stock'. This condition checks if the product class description is not one of the specified categories and if the available quantity is less than 16. If both conditions are met, it assigns the status 'Low stock'.</a:t>
            </a:r>
          </a:p>
          <a:p>
            <a:r>
              <a:rPr lang="en-US" sz="1400" dirty="0">
                <a:latin typeface="Times New Roman" pitchFamily="18" charset="0"/>
                <a:cs typeface="Times New Roman" pitchFamily="18" charset="0"/>
              </a:rPr>
              <a:t>WHEN </a:t>
            </a:r>
            <a:r>
              <a:rPr lang="en-US" sz="1400" dirty="0" err="1">
                <a:latin typeface="Times New Roman" pitchFamily="18" charset="0"/>
                <a:cs typeface="Times New Roman" pitchFamily="18" charset="0"/>
              </a:rPr>
              <a:t>product_class_desc</a:t>
            </a:r>
            <a:r>
              <a:rPr lang="en-US" sz="1400" dirty="0">
                <a:latin typeface="Times New Roman" pitchFamily="18" charset="0"/>
                <a:cs typeface="Times New Roman" pitchFamily="18" charset="0"/>
              </a:rPr>
              <a:t> NOT IN ('Electronics', 'Computer', 'Stationery', 'Clothes') AND </a:t>
            </a:r>
            <a:r>
              <a:rPr lang="en-US" sz="1400" dirty="0" err="1">
                <a:latin typeface="Times New Roman" pitchFamily="18" charset="0"/>
                <a:cs typeface="Times New Roman" pitchFamily="18" charset="0"/>
              </a:rPr>
              <a:t>product_quantity_avail</a:t>
            </a:r>
            <a:r>
              <a:rPr lang="en-US" sz="1400" dirty="0">
                <a:latin typeface="Times New Roman" pitchFamily="18" charset="0"/>
                <a:cs typeface="Times New Roman" pitchFamily="18" charset="0"/>
              </a:rPr>
              <a:t> BETWEEN 16 AND 50 then the status will be 'In stock‘. This condition checks if the product class description is not in the specified categories and if the available quantity is between 16 and 50 (inclusive). If both conditions are met, it assigns the status 'In stock'.</a:t>
            </a:r>
          </a:p>
          <a:p>
            <a:r>
              <a:rPr lang="en-US" sz="1400" dirty="0">
                <a:latin typeface="Times New Roman" pitchFamily="18" charset="0"/>
                <a:cs typeface="Times New Roman" pitchFamily="18" charset="0"/>
              </a:rPr>
              <a:t>WHEN </a:t>
            </a:r>
            <a:r>
              <a:rPr lang="en-US" sz="1400" dirty="0" err="1">
                <a:latin typeface="Times New Roman" pitchFamily="18" charset="0"/>
                <a:cs typeface="Times New Roman" pitchFamily="18" charset="0"/>
              </a:rPr>
              <a:t>product_class_desc</a:t>
            </a:r>
            <a:r>
              <a:rPr lang="en-US" sz="1400" dirty="0">
                <a:latin typeface="Times New Roman" pitchFamily="18" charset="0"/>
                <a:cs typeface="Times New Roman" pitchFamily="18" charset="0"/>
              </a:rPr>
              <a:t> NOT IN ('Electronics', 'Computer', 'Stationery', 'Clothes') AND </a:t>
            </a:r>
            <a:r>
              <a:rPr lang="en-US" sz="1400" dirty="0" err="1">
                <a:latin typeface="Times New Roman" pitchFamily="18" charset="0"/>
                <a:cs typeface="Times New Roman" pitchFamily="18" charset="0"/>
              </a:rPr>
              <a:t>product_quantity_avail</a:t>
            </a:r>
            <a:r>
              <a:rPr lang="en-US" sz="1400" dirty="0">
                <a:latin typeface="Times New Roman" pitchFamily="18" charset="0"/>
                <a:cs typeface="Times New Roman" pitchFamily="18" charset="0"/>
              </a:rPr>
              <a:t> &gt; 51 THEN 'Enough </a:t>
            </a:r>
            <a:r>
              <a:rPr lang="en-US" sz="1400" dirty="0" err="1">
                <a:latin typeface="Times New Roman" pitchFamily="18" charset="0"/>
                <a:cs typeface="Times New Roman" pitchFamily="18" charset="0"/>
              </a:rPr>
              <a:t>stock'This</a:t>
            </a:r>
            <a:r>
              <a:rPr lang="en-US" sz="1400" dirty="0">
                <a:latin typeface="Times New Roman" pitchFamily="18" charset="0"/>
                <a:cs typeface="Times New Roman" pitchFamily="18" charset="0"/>
              </a:rPr>
              <a:t> condition checks if the product class description is not in the specified categories and if the available quantity is greater than 51. If both conditions are met, it assigns the status 'Enough stock'.</a:t>
            </a:r>
          </a:p>
          <a:p>
            <a:r>
              <a:rPr lang="en-US" sz="1400" dirty="0">
                <a:latin typeface="Times New Roman" pitchFamily="18" charset="0"/>
                <a:cs typeface="Times New Roman" pitchFamily="18" charset="0"/>
              </a:rPr>
              <a:t>WHEN </a:t>
            </a:r>
            <a:r>
              <a:rPr lang="en-US" sz="1400" dirty="0" err="1">
                <a:latin typeface="Times New Roman" pitchFamily="18" charset="0"/>
                <a:cs typeface="Times New Roman" pitchFamily="18" charset="0"/>
              </a:rPr>
              <a:t>product_class_desc</a:t>
            </a:r>
            <a:r>
              <a:rPr lang="en-US" sz="1400" dirty="0">
                <a:latin typeface="Times New Roman" pitchFamily="18" charset="0"/>
                <a:cs typeface="Times New Roman" pitchFamily="18" charset="0"/>
              </a:rPr>
              <a:t> NOT IN ('Electronics', 'Computer', 'Stationery', 'Clothes') AND </a:t>
            </a:r>
            <a:r>
              <a:rPr lang="en-US" sz="1400" dirty="0" err="1">
                <a:latin typeface="Times New Roman" pitchFamily="18" charset="0"/>
                <a:cs typeface="Times New Roman" pitchFamily="18" charset="0"/>
              </a:rPr>
              <a:t>product_quantity_avail</a:t>
            </a:r>
            <a:r>
              <a:rPr lang="en-US" sz="1400" dirty="0">
                <a:latin typeface="Times New Roman" pitchFamily="18" charset="0"/>
                <a:cs typeface="Times New Roman" pitchFamily="18" charset="0"/>
              </a:rPr>
              <a:t> = 0 THEN 'Out Of </a:t>
            </a:r>
            <a:r>
              <a:rPr lang="en-US" sz="1400" dirty="0" err="1">
                <a:latin typeface="Times New Roman" pitchFamily="18" charset="0"/>
                <a:cs typeface="Times New Roman" pitchFamily="18" charset="0"/>
              </a:rPr>
              <a:t>stock'This</a:t>
            </a:r>
            <a:r>
              <a:rPr lang="en-US" sz="1400" dirty="0">
                <a:latin typeface="Times New Roman" pitchFamily="18" charset="0"/>
                <a:cs typeface="Times New Roman" pitchFamily="18" charset="0"/>
              </a:rPr>
              <a:t> condition checks if the product class description is not in the specified categories and if the available quantity is 0. If both conditions are met, it assigns the status 'Out of stock'.</a:t>
            </a:r>
          </a:p>
          <a:p>
            <a:r>
              <a:rPr lang="en-US" sz="1400" dirty="0">
                <a:latin typeface="Times New Roman" pitchFamily="18" charset="0"/>
                <a:cs typeface="Times New Roman" pitchFamily="18" charset="0"/>
              </a:rPr>
              <a:t>FROM </a:t>
            </a:r>
            <a:r>
              <a:rPr lang="en-US" sz="1400" dirty="0" err="1">
                <a:latin typeface="Times New Roman" pitchFamily="18" charset="0"/>
                <a:cs typeface="Times New Roman" pitchFamily="18" charset="0"/>
              </a:rPr>
              <a:t>product_class</a:t>
            </a:r>
            <a:r>
              <a:rPr lang="en-US" sz="1400" dirty="0">
                <a:latin typeface="Times New Roman" pitchFamily="18" charset="0"/>
                <a:cs typeface="Times New Roman" pitchFamily="18" charset="0"/>
              </a:rPr>
              <a:t> a JOIN product b ON </a:t>
            </a:r>
            <a:r>
              <a:rPr lang="en-US" sz="1400" dirty="0" err="1">
                <a:latin typeface="Times New Roman" pitchFamily="18" charset="0"/>
                <a:cs typeface="Times New Roman" pitchFamily="18" charset="0"/>
              </a:rPr>
              <a:t>a.product_class_code</a:t>
            </a:r>
            <a:r>
              <a:rPr lang="en-US" sz="1400" dirty="0">
                <a:latin typeface="Times New Roman" pitchFamily="18" charset="0"/>
                <a:cs typeface="Times New Roman" pitchFamily="18" charset="0"/>
              </a:rPr>
              <a:t> = </a:t>
            </a:r>
            <a:r>
              <a:rPr lang="en-US" sz="1400" dirty="0" err="1">
                <a:latin typeface="Times New Roman" pitchFamily="18" charset="0"/>
                <a:cs typeface="Times New Roman" pitchFamily="18" charset="0"/>
              </a:rPr>
              <a:t>b.product_class_code</a:t>
            </a:r>
            <a:r>
              <a:rPr lang="en-US" sz="1400" dirty="0">
                <a:latin typeface="Times New Roman" pitchFamily="18" charset="0"/>
                <a:cs typeface="Times New Roman" pitchFamily="18" charset="0"/>
              </a:rPr>
              <a:t>. This part of the query performs an inner join between the </a:t>
            </a:r>
            <a:r>
              <a:rPr lang="en-US" sz="1400" dirty="0" err="1">
                <a:latin typeface="Times New Roman" pitchFamily="18" charset="0"/>
                <a:cs typeface="Times New Roman" pitchFamily="18" charset="0"/>
              </a:rPr>
              <a:t>product_class</a:t>
            </a:r>
            <a:r>
              <a:rPr lang="en-US" sz="1400" dirty="0">
                <a:latin typeface="Times New Roman" pitchFamily="18" charset="0"/>
                <a:cs typeface="Times New Roman" pitchFamily="18" charset="0"/>
              </a:rPr>
              <a:t> table (aliased as a) and the product table (aliased as b) using the </a:t>
            </a:r>
            <a:r>
              <a:rPr lang="en-US" sz="1400" dirty="0" err="1">
                <a:latin typeface="Times New Roman" pitchFamily="18" charset="0"/>
                <a:cs typeface="Times New Roman" pitchFamily="18" charset="0"/>
              </a:rPr>
              <a:t>product_class_code</a:t>
            </a:r>
            <a:r>
              <a:rPr lang="en-US" sz="1400" dirty="0">
                <a:latin typeface="Times New Roman" pitchFamily="18" charset="0"/>
                <a:cs typeface="Times New Roman" pitchFamily="18" charset="0"/>
              </a:rPr>
              <a:t> as the linking column.</a:t>
            </a:r>
          </a:p>
          <a:p>
            <a:r>
              <a:rPr lang="en-US" sz="1400" dirty="0">
                <a:latin typeface="Times New Roman" pitchFamily="18" charset="0"/>
                <a:cs typeface="Times New Roman" pitchFamily="18" charset="0"/>
              </a:rPr>
              <a:t>WHERE </a:t>
            </a:r>
            <a:r>
              <a:rPr lang="en-US" sz="1400" dirty="0" err="1">
                <a:latin typeface="Times New Roman" pitchFamily="18" charset="0"/>
                <a:cs typeface="Times New Roman" pitchFamily="18" charset="0"/>
              </a:rPr>
              <a:t>product_class_desc</a:t>
            </a:r>
            <a:r>
              <a:rPr lang="en-US" sz="1400" dirty="0">
                <a:latin typeface="Times New Roman" pitchFamily="18" charset="0"/>
                <a:cs typeface="Times New Roman" pitchFamily="18" charset="0"/>
              </a:rPr>
              <a:t> NOT IN ('Electronics', 'Computer', 'Stationery', 'Clothes')This WHERE clause filters out the specified categories (Electronics, Computer, Stationery, Clothes), ensuring that the inventory status calculation applies only to other categories.</a:t>
            </a:r>
          </a:p>
          <a:p>
            <a:r>
              <a:rPr lang="en-US" sz="1400" dirty="0">
                <a:latin typeface="Times New Roman" pitchFamily="18" charset="0"/>
                <a:cs typeface="Times New Roman" pitchFamily="18" charset="0"/>
              </a:rPr>
              <a:t>Overall, this query provides a comprehensive breakdown of the inventory status for product classes outside the specified categories, considering different quantity ranges and 'Out of stock' scenarios.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696" y="429768"/>
            <a:ext cx="9976104" cy="438912"/>
          </a:xfrm>
        </p:spPr>
        <p:txBody>
          <a:bodyPr>
            <a:normAutofit/>
          </a:bodyPr>
          <a:lstStyle/>
          <a:p>
            <a:r>
              <a:rPr lang="en-US" sz="1800" b="1" dirty="0">
                <a:latin typeface="Times New Roman" pitchFamily="18" charset="0"/>
                <a:cs typeface="Times New Roman" pitchFamily="18" charset="0"/>
              </a:rPr>
              <a:t>OUTPUT:</a:t>
            </a:r>
          </a:p>
        </p:txBody>
      </p:sp>
      <p:pic>
        <p:nvPicPr>
          <p:cNvPr id="53250" name="Picture 2"/>
          <p:cNvPicPr>
            <a:picLocks noGrp="1" noChangeAspect="1" noChangeArrowheads="1"/>
          </p:cNvPicPr>
          <p:nvPr>
            <p:ph idx="1"/>
          </p:nvPr>
        </p:nvPicPr>
        <p:blipFill>
          <a:blip r:embed="rId2" cstate="print"/>
          <a:stretch>
            <a:fillRect/>
          </a:stretch>
        </p:blipFill>
        <p:spPr bwMode="auto">
          <a:xfrm>
            <a:off x="1171610" y="1441124"/>
            <a:ext cx="4039164" cy="2391109"/>
          </a:xfrm>
          <a:prstGeom prst="rect">
            <a:avLst/>
          </a:prstGeom>
          <a:noFill/>
          <a:ln w="9525">
            <a:noFill/>
            <a:miter lim="800000"/>
          </a:ln>
          <a:effectLst/>
        </p:spPr>
      </p:pic>
      <p:pic>
        <p:nvPicPr>
          <p:cNvPr id="53251" name="Picture 3"/>
          <p:cNvPicPr>
            <a:picLocks noChangeAspect="1" noChangeArrowheads="1"/>
          </p:cNvPicPr>
          <p:nvPr/>
        </p:nvPicPr>
        <p:blipFill>
          <a:blip r:embed="rId3" cstate="print"/>
          <a:stretch>
            <a:fillRect/>
          </a:stretch>
        </p:blipFill>
        <p:spPr bwMode="auto">
          <a:xfrm>
            <a:off x="1194499" y="1001268"/>
            <a:ext cx="7402512" cy="228600"/>
          </a:xfrm>
          <a:prstGeom prst="rect">
            <a:avLst/>
          </a:prstGeom>
          <a:noFill/>
          <a:ln w="9525">
            <a:noFill/>
            <a:miter lim="800000"/>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104" y="310896"/>
            <a:ext cx="10140696" cy="603504"/>
          </a:xfrm>
        </p:spPr>
        <p:txBody>
          <a:bodyPr>
            <a:normAutofit/>
          </a:bodyPr>
          <a:lstStyle/>
          <a:p>
            <a:r>
              <a:rPr lang="en-US" sz="1800" b="1" dirty="0">
                <a:latin typeface="Times New Roman" pitchFamily="18" charset="0"/>
                <a:cs typeface="Times New Roman" pitchFamily="18" charset="0"/>
              </a:rPr>
              <a:t>4. List customers from outside Karnataka who haven’t bought any toys or books</a:t>
            </a:r>
          </a:p>
        </p:txBody>
      </p:sp>
      <p:sp>
        <p:nvSpPr>
          <p:cNvPr id="3" name="Content Placeholder 2"/>
          <p:cNvSpPr>
            <a:spLocks noGrp="1"/>
          </p:cNvSpPr>
          <p:nvPr>
            <p:ph idx="1"/>
          </p:nvPr>
        </p:nvSpPr>
        <p:spPr>
          <a:xfrm>
            <a:off x="923544" y="908720"/>
            <a:ext cx="10501048" cy="5629240"/>
          </a:xfrm>
        </p:spPr>
        <p:txBody>
          <a:bodyPr>
            <a:normAutofit/>
          </a:bodyPr>
          <a:lstStyle/>
          <a:p>
            <a:pPr>
              <a:buNone/>
            </a:pPr>
            <a:r>
              <a:rPr lang="en-US" sz="1600" b="1" dirty="0">
                <a:latin typeface="Times New Roman" pitchFamily="18" charset="0"/>
                <a:cs typeface="Times New Roman" pitchFamily="18" charset="0"/>
              </a:rPr>
              <a:t>ANSWER: </a:t>
            </a:r>
          </a:p>
          <a:p>
            <a:pPr>
              <a:buNone/>
            </a:pPr>
            <a:r>
              <a:rPr lang="en-US" sz="1600" dirty="0">
                <a:latin typeface="Times New Roman" pitchFamily="18" charset="0"/>
                <a:cs typeface="Times New Roman" pitchFamily="18" charset="0"/>
              </a:rPr>
              <a:t>SELECT DISTINCT </a:t>
            </a:r>
            <a:r>
              <a:rPr lang="en-US" sz="1600" dirty="0" err="1">
                <a:latin typeface="Times New Roman" pitchFamily="18" charset="0"/>
                <a:cs typeface="Times New Roman" pitchFamily="18" charset="0"/>
              </a:rPr>
              <a:t>a.customer_id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a.customer_fname</a:t>
            </a: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FROM </a:t>
            </a:r>
            <a:r>
              <a:rPr lang="en-US" sz="1600" dirty="0" err="1">
                <a:latin typeface="Times New Roman" pitchFamily="18" charset="0"/>
                <a:cs typeface="Times New Roman" pitchFamily="18" charset="0"/>
              </a:rPr>
              <a:t>online_customer</a:t>
            </a:r>
            <a:r>
              <a:rPr lang="en-US" sz="1600" dirty="0">
                <a:latin typeface="Times New Roman" pitchFamily="18" charset="0"/>
                <a:cs typeface="Times New Roman" pitchFamily="18" charset="0"/>
              </a:rPr>
              <a:t> a</a:t>
            </a:r>
          </a:p>
          <a:p>
            <a:pPr>
              <a:buNone/>
            </a:pPr>
            <a:r>
              <a:rPr lang="en-US" sz="1600" dirty="0">
                <a:latin typeface="Times New Roman" pitchFamily="18" charset="0"/>
                <a:cs typeface="Times New Roman" pitchFamily="18" charset="0"/>
              </a:rPr>
              <a:t>JOIN address b</a:t>
            </a:r>
          </a:p>
          <a:p>
            <a:pPr>
              <a:buNone/>
            </a:pPr>
            <a:r>
              <a:rPr lang="en-US" sz="1600" dirty="0">
                <a:latin typeface="Times New Roman" pitchFamily="18" charset="0"/>
                <a:cs typeface="Times New Roman" pitchFamily="18" charset="0"/>
              </a:rPr>
              <a:t>ON </a:t>
            </a:r>
            <a:r>
              <a:rPr lang="en-US" sz="1600" dirty="0" err="1">
                <a:latin typeface="Times New Roman" pitchFamily="18" charset="0"/>
                <a:cs typeface="Times New Roman" pitchFamily="18" charset="0"/>
              </a:rPr>
              <a:t>a.address_id</a:t>
            </a:r>
            <a:r>
              <a:rPr lang="en-US" sz="1600" dirty="0">
                <a:latin typeface="Times New Roman" pitchFamily="18" charset="0"/>
                <a:cs typeface="Times New Roman" pitchFamily="18" charset="0"/>
              </a:rPr>
              <a:t> = </a:t>
            </a:r>
            <a:r>
              <a:rPr lang="en-US" sz="1600" dirty="0" err="1">
                <a:latin typeface="Times New Roman" pitchFamily="18" charset="0"/>
                <a:cs typeface="Times New Roman" pitchFamily="18" charset="0"/>
              </a:rPr>
              <a:t>b.address_id</a:t>
            </a: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JOIN </a:t>
            </a:r>
            <a:r>
              <a:rPr lang="en-US" sz="1600" dirty="0" err="1">
                <a:latin typeface="Times New Roman" pitchFamily="18" charset="0"/>
                <a:cs typeface="Times New Roman" pitchFamily="18" charset="0"/>
              </a:rPr>
              <a:t>product_class</a:t>
            </a:r>
            <a:r>
              <a:rPr lang="en-US" sz="1600" dirty="0">
                <a:latin typeface="Times New Roman" pitchFamily="18" charset="0"/>
                <a:cs typeface="Times New Roman" pitchFamily="18" charset="0"/>
              </a:rPr>
              <a:t> c</a:t>
            </a:r>
          </a:p>
          <a:p>
            <a:pPr>
              <a:buNone/>
            </a:pPr>
            <a:r>
              <a:rPr lang="en-US" sz="1600" dirty="0">
                <a:latin typeface="Times New Roman" pitchFamily="18" charset="0"/>
                <a:cs typeface="Times New Roman" pitchFamily="18" charset="0"/>
              </a:rPr>
              <a:t>WHERE </a:t>
            </a:r>
            <a:r>
              <a:rPr lang="en-US" sz="1600" dirty="0" err="1">
                <a:latin typeface="Times New Roman" pitchFamily="18" charset="0"/>
                <a:cs typeface="Times New Roman" pitchFamily="18" charset="0"/>
              </a:rPr>
              <a:t>b.city</a:t>
            </a:r>
            <a:r>
              <a:rPr lang="en-US" sz="1600" dirty="0">
                <a:latin typeface="Times New Roman" pitchFamily="18" charset="0"/>
                <a:cs typeface="Times New Roman" pitchFamily="18" charset="0"/>
              </a:rPr>
              <a:t> != 'Karnataka' AND </a:t>
            </a:r>
            <a:r>
              <a:rPr lang="en-US" sz="1600" dirty="0" err="1">
                <a:latin typeface="Times New Roman" pitchFamily="18" charset="0"/>
                <a:cs typeface="Times New Roman" pitchFamily="18" charset="0"/>
              </a:rPr>
              <a:t>product_class_desc</a:t>
            </a:r>
            <a:r>
              <a:rPr lang="en-US" sz="1600" dirty="0">
                <a:latin typeface="Times New Roman" pitchFamily="18" charset="0"/>
                <a:cs typeface="Times New Roman" pitchFamily="18" charset="0"/>
              </a:rPr>
              <a:t> NOT IN ('toys', 'books');</a:t>
            </a:r>
          </a:p>
          <a:p>
            <a:pPr>
              <a:buNone/>
            </a:pPr>
            <a:r>
              <a:rPr lang="en-US" sz="1600" b="1" dirty="0">
                <a:latin typeface="Times New Roman" pitchFamily="18" charset="0"/>
                <a:cs typeface="Times New Roman" pitchFamily="18" charset="0"/>
              </a:rPr>
              <a:t>CODE BREAKDOWN:</a:t>
            </a:r>
          </a:p>
          <a:p>
            <a:pPr>
              <a:buNone/>
            </a:pPr>
            <a:r>
              <a:rPr lang="en-US" sz="1600" dirty="0">
                <a:latin typeface="Times New Roman" pitchFamily="18" charset="0"/>
                <a:cs typeface="Times New Roman" pitchFamily="18" charset="0"/>
              </a:rPr>
              <a:t>	We're selecting distinct </a:t>
            </a:r>
            <a:r>
              <a:rPr lang="en-US" sz="1600" dirty="0" err="1">
                <a:latin typeface="Times New Roman" pitchFamily="18" charset="0"/>
                <a:cs typeface="Times New Roman" pitchFamily="18" charset="0"/>
              </a:rPr>
              <a:t>customer_id</a:t>
            </a:r>
            <a:r>
              <a:rPr lang="en-US" sz="1600" dirty="0">
                <a:latin typeface="Times New Roman" pitchFamily="18" charset="0"/>
                <a:cs typeface="Times New Roman" pitchFamily="18" charset="0"/>
              </a:rPr>
              <a:t> and </a:t>
            </a:r>
            <a:r>
              <a:rPr lang="en-US" sz="1600" dirty="0" err="1">
                <a:latin typeface="Times New Roman" pitchFamily="18" charset="0"/>
                <a:cs typeface="Times New Roman" pitchFamily="18" charset="0"/>
              </a:rPr>
              <a:t>customer_fname</a:t>
            </a:r>
            <a:r>
              <a:rPr lang="en-US" sz="1600" dirty="0">
                <a:latin typeface="Times New Roman" pitchFamily="18" charset="0"/>
                <a:cs typeface="Times New Roman" pitchFamily="18" charset="0"/>
              </a:rPr>
              <a:t> columns from the </a:t>
            </a:r>
            <a:r>
              <a:rPr lang="en-US" sz="1600" dirty="0" err="1">
                <a:latin typeface="Times New Roman" pitchFamily="18" charset="0"/>
                <a:cs typeface="Times New Roman" pitchFamily="18" charset="0"/>
              </a:rPr>
              <a:t>online_customer</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table.We</a:t>
            </a:r>
            <a:r>
              <a:rPr lang="en-US" sz="1600" dirty="0">
                <a:latin typeface="Times New Roman" pitchFamily="18" charset="0"/>
                <a:cs typeface="Times New Roman" pitchFamily="18" charset="0"/>
              </a:rPr>
              <a:t> use a LEFT JOIN with address table and product class table to gather info about city and product class </a:t>
            </a:r>
            <a:r>
              <a:rPr lang="en-US" sz="1600" dirty="0" err="1">
                <a:latin typeface="Times New Roman" pitchFamily="18" charset="0"/>
                <a:cs typeface="Times New Roman" pitchFamily="18" charset="0"/>
              </a:rPr>
              <a:t>description.The</a:t>
            </a:r>
            <a:r>
              <a:rPr lang="en-US" sz="1600" dirty="0">
                <a:latin typeface="Times New Roman" pitchFamily="18" charset="0"/>
                <a:cs typeface="Times New Roman" pitchFamily="18" charset="0"/>
              </a:rPr>
              <a:t> JOIN conditions link the relevant tables based on their respective IDs and </a:t>
            </a:r>
            <a:r>
              <a:rPr lang="en-US" sz="1600" dirty="0" err="1">
                <a:latin typeface="Times New Roman" pitchFamily="18" charset="0"/>
                <a:cs typeface="Times New Roman" pitchFamily="18" charset="0"/>
              </a:rPr>
              <a:t>codes.The</a:t>
            </a:r>
            <a:r>
              <a:rPr lang="en-US" sz="1600" dirty="0">
                <a:latin typeface="Times New Roman" pitchFamily="18" charset="0"/>
                <a:cs typeface="Times New Roman" pitchFamily="18" charset="0"/>
              </a:rPr>
              <a:t> WHERE clause filters the results to include customers from outside Karnataka (</a:t>
            </a:r>
            <a:r>
              <a:rPr lang="en-US" sz="1600" dirty="0" err="1">
                <a:latin typeface="Times New Roman" pitchFamily="18" charset="0"/>
                <a:cs typeface="Times New Roman" pitchFamily="18" charset="0"/>
              </a:rPr>
              <a:t>b.state</a:t>
            </a:r>
            <a:r>
              <a:rPr lang="en-US" sz="1600" dirty="0">
                <a:latin typeface="Times New Roman" pitchFamily="18" charset="0"/>
                <a:cs typeface="Times New Roman" pitchFamily="18" charset="0"/>
              </a:rPr>
              <a:t> != 'Karnataka') who haven't bought any toys or books. The condition (</a:t>
            </a:r>
            <a:r>
              <a:rPr lang="en-US" sz="1600" dirty="0" err="1">
                <a:latin typeface="Times New Roman" pitchFamily="18" charset="0"/>
                <a:cs typeface="Times New Roman" pitchFamily="18" charset="0"/>
              </a:rPr>
              <a:t>c.product_class_desc</a:t>
            </a:r>
            <a:r>
              <a:rPr lang="en-US" sz="1600" dirty="0">
                <a:latin typeface="Times New Roman" pitchFamily="18" charset="0"/>
                <a:cs typeface="Times New Roman" pitchFamily="18" charset="0"/>
              </a:rPr>
              <a:t> NOT IN ('toys', 'books')) ensures that customers who haven't bought any </a:t>
            </a:r>
            <a:r>
              <a:rPr lang="en-US" sz="1600" dirty="0" err="1">
                <a:latin typeface="Times New Roman" pitchFamily="18" charset="0"/>
                <a:cs typeface="Times New Roman" pitchFamily="18" charset="0"/>
              </a:rPr>
              <a:t>productsor</a:t>
            </a:r>
            <a:r>
              <a:rPr lang="en-US" sz="1600" dirty="0">
                <a:latin typeface="Times New Roman" pitchFamily="18" charset="0"/>
                <a:cs typeface="Times New Roman" pitchFamily="18" charset="0"/>
              </a:rPr>
              <a:t> have bought products other than toys or books are included.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01752"/>
            <a:ext cx="10149840" cy="896112"/>
          </a:xfrm>
        </p:spPr>
        <p:txBody>
          <a:bodyPr>
            <a:normAutofit/>
          </a:bodyPr>
          <a:lstStyle/>
          <a:p>
            <a:r>
              <a:rPr lang="en-US" sz="1800" b="1" dirty="0">
                <a:latin typeface="Times New Roman" pitchFamily="18" charset="0"/>
                <a:cs typeface="Times New Roman" pitchFamily="18" charset="0"/>
              </a:rPr>
              <a:t>OUTPUT:</a:t>
            </a:r>
          </a:p>
        </p:txBody>
      </p:sp>
      <p:pic>
        <p:nvPicPr>
          <p:cNvPr id="54274" name="Picture 2"/>
          <p:cNvPicPr>
            <a:picLocks noGrp="1" noChangeAspect="1" noChangeArrowheads="1"/>
          </p:cNvPicPr>
          <p:nvPr>
            <p:ph idx="1"/>
          </p:nvPr>
        </p:nvPicPr>
        <p:blipFill>
          <a:blip r:embed="rId2" cstate="print"/>
          <a:stretch>
            <a:fillRect/>
          </a:stretch>
        </p:blipFill>
        <p:spPr bwMode="auto">
          <a:xfrm>
            <a:off x="1202324" y="1440069"/>
            <a:ext cx="2057687" cy="2505425"/>
          </a:xfrm>
          <a:prstGeom prst="rect">
            <a:avLst/>
          </a:prstGeom>
          <a:noFill/>
          <a:ln w="9525">
            <a:noFill/>
            <a:miter lim="800000"/>
          </a:ln>
          <a:effectLst/>
        </p:spPr>
      </p:pic>
      <p:pic>
        <p:nvPicPr>
          <p:cNvPr id="54275" name="Picture 3"/>
          <p:cNvPicPr>
            <a:picLocks noChangeAspect="1" noChangeArrowheads="1"/>
          </p:cNvPicPr>
          <p:nvPr/>
        </p:nvPicPr>
        <p:blipFill>
          <a:blip r:embed="rId3" cstate="print"/>
          <a:stretch>
            <a:fillRect/>
          </a:stretch>
        </p:blipFill>
        <p:spPr bwMode="auto">
          <a:xfrm>
            <a:off x="1110298" y="969455"/>
            <a:ext cx="7497762" cy="219075"/>
          </a:xfrm>
          <a:prstGeom prst="rect">
            <a:avLst/>
          </a:prstGeom>
          <a:noFill/>
          <a:ln w="9525">
            <a:noFill/>
            <a:miter lim="800000"/>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39816" y="2564904"/>
            <a:ext cx="3627788" cy="769441"/>
          </a:xfrm>
          <a:prstGeom prst="rect">
            <a:avLst/>
          </a:prstGeom>
          <a:noFill/>
        </p:spPr>
        <p:txBody>
          <a:bodyPr wrap="square" rtlCol="0">
            <a:spAutoFit/>
          </a:bodyPr>
          <a:lstStyle/>
          <a:p>
            <a:r>
              <a:rPr lang="en-US" sz="4400" b="1" dirty="0" smtClean="0">
                <a:latin typeface="Times New Roman" pitchFamily="18" charset="0"/>
                <a:cs typeface="Times New Roman" pitchFamily="18" charset="0"/>
              </a:rPr>
              <a:t>THANK YOU</a:t>
            </a:r>
            <a:endParaRPr lang="en-US" sz="4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3632" y="454985"/>
            <a:ext cx="5066843" cy="566822"/>
          </a:xfrm>
          <a:prstGeom prst="rect">
            <a:avLst/>
          </a:prstGeom>
        </p:spPr>
        <p:txBody>
          <a:bodyPr vert="horz" wrap="square" lIns="0" tIns="12700" rIns="0" bIns="0" rtlCol="0">
            <a:spAutoFit/>
          </a:bodyPr>
          <a:lstStyle/>
          <a:p>
            <a:pPr marL="12700">
              <a:lnSpc>
                <a:spcPct val="100000"/>
              </a:lnSpc>
              <a:spcBef>
                <a:spcPts val="100"/>
              </a:spcBef>
            </a:pPr>
            <a:r>
              <a:rPr sz="3600" b="1" spc="-5" dirty="0" smtClean="0">
                <a:latin typeface="Times New Roman" pitchFamily="18" charset="0"/>
                <a:cs typeface="Times New Roman" pitchFamily="18" charset="0"/>
              </a:rPr>
              <a:t>DATA </a:t>
            </a:r>
            <a:r>
              <a:rPr sz="3600" b="1" spc="-5" dirty="0">
                <a:latin typeface="Times New Roman" pitchFamily="18" charset="0"/>
                <a:cs typeface="Times New Roman" pitchFamily="18" charset="0"/>
              </a:rPr>
              <a:t>DESCRIPTION</a:t>
            </a:r>
          </a:p>
        </p:txBody>
      </p:sp>
      <p:pic>
        <p:nvPicPr>
          <p:cNvPr id="3" name="object 3"/>
          <p:cNvPicPr/>
          <p:nvPr/>
        </p:nvPicPr>
        <p:blipFill>
          <a:blip r:embed="rId2" cstate="print"/>
          <a:stretch>
            <a:fillRect/>
          </a:stretch>
        </p:blipFill>
        <p:spPr>
          <a:xfrm>
            <a:off x="1919536" y="1268760"/>
            <a:ext cx="7278649" cy="4759474"/>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66987" y="1157287"/>
            <a:ext cx="7058024" cy="4543424"/>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3552" y="721399"/>
            <a:ext cx="7920880" cy="566822"/>
          </a:xfrm>
          <a:prstGeom prst="rect">
            <a:avLst/>
          </a:prstGeom>
        </p:spPr>
        <p:txBody>
          <a:bodyPr vert="horz" wrap="square" lIns="0" tIns="12700" rIns="0" bIns="0" rtlCol="0">
            <a:spAutoFit/>
          </a:bodyPr>
          <a:lstStyle/>
          <a:p>
            <a:pPr marL="12700">
              <a:lnSpc>
                <a:spcPct val="100000"/>
              </a:lnSpc>
              <a:spcBef>
                <a:spcPts val="100"/>
              </a:spcBef>
            </a:pPr>
            <a:r>
              <a:rPr sz="3600" b="1" spc="-5" dirty="0" smtClean="0">
                <a:latin typeface="Times New Roman" pitchFamily="18" charset="0"/>
                <a:cs typeface="Times New Roman" pitchFamily="18" charset="0"/>
              </a:rPr>
              <a:t>PROBLEM</a:t>
            </a:r>
            <a:r>
              <a:rPr lang="en-US" sz="3600" b="1" spc="-5" dirty="0" smtClean="0">
                <a:latin typeface="Times New Roman" pitchFamily="18" charset="0"/>
                <a:cs typeface="Times New Roman" pitchFamily="18" charset="0"/>
              </a:rPr>
              <a:t> </a:t>
            </a:r>
            <a:r>
              <a:rPr sz="3600" b="1" spc="-5" dirty="0" smtClean="0">
                <a:latin typeface="Times New Roman" pitchFamily="18" charset="0"/>
                <a:cs typeface="Times New Roman" pitchFamily="18" charset="0"/>
              </a:rPr>
              <a:t>SOLVING </a:t>
            </a:r>
            <a:r>
              <a:rPr sz="3600" b="1" spc="-5" dirty="0">
                <a:latin typeface="Times New Roman" pitchFamily="18" charset="0"/>
                <a:cs typeface="Times New Roman" pitchFamily="18" charset="0"/>
              </a:rPr>
              <a:t>STEPS</a:t>
            </a:r>
          </a:p>
        </p:txBody>
      </p:sp>
      <p:grpSp>
        <p:nvGrpSpPr>
          <p:cNvPr id="3" name="object 3"/>
          <p:cNvGrpSpPr/>
          <p:nvPr/>
        </p:nvGrpSpPr>
        <p:grpSpPr>
          <a:xfrm>
            <a:off x="605800" y="1684459"/>
            <a:ext cx="2059939" cy="4815205"/>
            <a:chOff x="605800" y="1684459"/>
            <a:chExt cx="2059939" cy="4815205"/>
          </a:xfrm>
        </p:grpSpPr>
        <p:sp>
          <p:nvSpPr>
            <p:cNvPr id="4" name="object 4"/>
            <p:cNvSpPr/>
            <p:nvPr/>
          </p:nvSpPr>
          <p:spPr>
            <a:xfrm>
              <a:off x="612150" y="1690809"/>
              <a:ext cx="2047239" cy="4802505"/>
            </a:xfrm>
            <a:custGeom>
              <a:avLst/>
              <a:gdLst/>
              <a:ahLst/>
              <a:cxnLst/>
              <a:rect l="l" t="t" r="r" b="b"/>
              <a:pathLst>
                <a:path w="2047239" h="4802505">
                  <a:moveTo>
                    <a:pt x="1705993" y="4802028"/>
                  </a:moveTo>
                  <a:lnTo>
                    <a:pt x="341206" y="4802028"/>
                  </a:lnTo>
                  <a:lnTo>
                    <a:pt x="294907" y="4798913"/>
                  </a:lnTo>
                  <a:lnTo>
                    <a:pt x="250500" y="4789840"/>
                  </a:lnTo>
                  <a:lnTo>
                    <a:pt x="208393" y="4775214"/>
                  </a:lnTo>
                  <a:lnTo>
                    <a:pt x="168993" y="4755443"/>
                  </a:lnTo>
                  <a:lnTo>
                    <a:pt x="132705" y="4730933"/>
                  </a:lnTo>
                  <a:lnTo>
                    <a:pt x="99937" y="4702091"/>
                  </a:lnTo>
                  <a:lnTo>
                    <a:pt x="71094" y="4669323"/>
                  </a:lnTo>
                  <a:lnTo>
                    <a:pt x="46584" y="4633035"/>
                  </a:lnTo>
                  <a:lnTo>
                    <a:pt x="26813" y="4593634"/>
                  </a:lnTo>
                  <a:lnTo>
                    <a:pt x="12188" y="4551527"/>
                  </a:lnTo>
                  <a:lnTo>
                    <a:pt x="3114" y="4507121"/>
                  </a:lnTo>
                  <a:lnTo>
                    <a:pt x="0" y="4460821"/>
                  </a:lnTo>
                  <a:lnTo>
                    <a:pt x="0" y="341206"/>
                  </a:lnTo>
                  <a:lnTo>
                    <a:pt x="3114" y="294907"/>
                  </a:lnTo>
                  <a:lnTo>
                    <a:pt x="12188" y="250500"/>
                  </a:lnTo>
                  <a:lnTo>
                    <a:pt x="26813" y="208393"/>
                  </a:lnTo>
                  <a:lnTo>
                    <a:pt x="46584" y="168993"/>
                  </a:lnTo>
                  <a:lnTo>
                    <a:pt x="71094" y="132705"/>
                  </a:lnTo>
                  <a:lnTo>
                    <a:pt x="99937" y="99937"/>
                  </a:lnTo>
                  <a:lnTo>
                    <a:pt x="132705" y="71094"/>
                  </a:lnTo>
                  <a:lnTo>
                    <a:pt x="168993" y="46584"/>
                  </a:lnTo>
                  <a:lnTo>
                    <a:pt x="208393" y="26813"/>
                  </a:lnTo>
                  <a:lnTo>
                    <a:pt x="250500" y="12188"/>
                  </a:lnTo>
                  <a:lnTo>
                    <a:pt x="294907" y="3114"/>
                  </a:lnTo>
                  <a:lnTo>
                    <a:pt x="341206" y="0"/>
                  </a:lnTo>
                  <a:lnTo>
                    <a:pt x="1705993" y="0"/>
                  </a:lnTo>
                  <a:lnTo>
                    <a:pt x="1759691" y="4250"/>
                  </a:lnTo>
                  <a:lnTo>
                    <a:pt x="1811584" y="16749"/>
                  </a:lnTo>
                  <a:lnTo>
                    <a:pt x="1860754" y="37116"/>
                  </a:lnTo>
                  <a:lnTo>
                    <a:pt x="1906286" y="64972"/>
                  </a:lnTo>
                  <a:lnTo>
                    <a:pt x="1947262" y="99937"/>
                  </a:lnTo>
                  <a:lnTo>
                    <a:pt x="1982227" y="140913"/>
                  </a:lnTo>
                  <a:lnTo>
                    <a:pt x="2010083" y="186445"/>
                  </a:lnTo>
                  <a:lnTo>
                    <a:pt x="2030450" y="235615"/>
                  </a:lnTo>
                  <a:lnTo>
                    <a:pt x="2042949" y="287508"/>
                  </a:lnTo>
                  <a:lnTo>
                    <a:pt x="2047200" y="341206"/>
                  </a:lnTo>
                  <a:lnTo>
                    <a:pt x="2047200" y="4460821"/>
                  </a:lnTo>
                  <a:lnTo>
                    <a:pt x="2044085" y="4507121"/>
                  </a:lnTo>
                  <a:lnTo>
                    <a:pt x="2035011" y="4551527"/>
                  </a:lnTo>
                  <a:lnTo>
                    <a:pt x="2020386" y="4593634"/>
                  </a:lnTo>
                  <a:lnTo>
                    <a:pt x="2000615" y="4633035"/>
                  </a:lnTo>
                  <a:lnTo>
                    <a:pt x="1976105" y="4669323"/>
                  </a:lnTo>
                  <a:lnTo>
                    <a:pt x="1947262" y="4702091"/>
                  </a:lnTo>
                  <a:lnTo>
                    <a:pt x="1914494" y="4730933"/>
                  </a:lnTo>
                  <a:lnTo>
                    <a:pt x="1878206" y="4755443"/>
                  </a:lnTo>
                  <a:lnTo>
                    <a:pt x="1838806" y="4775214"/>
                  </a:lnTo>
                  <a:lnTo>
                    <a:pt x="1796699" y="4789840"/>
                  </a:lnTo>
                  <a:lnTo>
                    <a:pt x="1752292" y="4798913"/>
                  </a:lnTo>
                  <a:lnTo>
                    <a:pt x="1705993" y="4802028"/>
                  </a:lnTo>
                  <a:close/>
                </a:path>
              </a:pathLst>
            </a:custGeom>
            <a:solidFill>
              <a:srgbClr val="CC00CC"/>
            </a:solidFill>
          </p:spPr>
          <p:txBody>
            <a:bodyPr wrap="square" lIns="0" tIns="0" rIns="0" bIns="0" rtlCol="0"/>
            <a:lstStyle/>
            <a:p>
              <a:endParaRPr/>
            </a:p>
          </p:txBody>
        </p:sp>
        <p:sp>
          <p:nvSpPr>
            <p:cNvPr id="5" name="object 5"/>
            <p:cNvSpPr/>
            <p:nvPr/>
          </p:nvSpPr>
          <p:spPr>
            <a:xfrm>
              <a:off x="612150" y="1690809"/>
              <a:ext cx="2047239" cy="4802505"/>
            </a:xfrm>
            <a:custGeom>
              <a:avLst/>
              <a:gdLst/>
              <a:ahLst/>
              <a:cxnLst/>
              <a:rect l="l" t="t" r="r" b="b"/>
              <a:pathLst>
                <a:path w="2047239" h="4802505">
                  <a:moveTo>
                    <a:pt x="0" y="341206"/>
                  </a:moveTo>
                  <a:lnTo>
                    <a:pt x="3114" y="294907"/>
                  </a:lnTo>
                  <a:lnTo>
                    <a:pt x="12188" y="250500"/>
                  </a:lnTo>
                  <a:lnTo>
                    <a:pt x="26813" y="208393"/>
                  </a:lnTo>
                  <a:lnTo>
                    <a:pt x="46584" y="168993"/>
                  </a:lnTo>
                  <a:lnTo>
                    <a:pt x="71094" y="132705"/>
                  </a:lnTo>
                  <a:lnTo>
                    <a:pt x="99937" y="99937"/>
                  </a:lnTo>
                  <a:lnTo>
                    <a:pt x="132705" y="71094"/>
                  </a:lnTo>
                  <a:lnTo>
                    <a:pt x="168993" y="46584"/>
                  </a:lnTo>
                  <a:lnTo>
                    <a:pt x="208393" y="26813"/>
                  </a:lnTo>
                  <a:lnTo>
                    <a:pt x="250500" y="12188"/>
                  </a:lnTo>
                  <a:lnTo>
                    <a:pt x="294907" y="3114"/>
                  </a:lnTo>
                  <a:lnTo>
                    <a:pt x="341206" y="0"/>
                  </a:lnTo>
                  <a:lnTo>
                    <a:pt x="1705993" y="0"/>
                  </a:lnTo>
                  <a:lnTo>
                    <a:pt x="1759691" y="4250"/>
                  </a:lnTo>
                  <a:lnTo>
                    <a:pt x="1811584" y="16749"/>
                  </a:lnTo>
                  <a:lnTo>
                    <a:pt x="1860754" y="37116"/>
                  </a:lnTo>
                  <a:lnTo>
                    <a:pt x="1906286" y="64972"/>
                  </a:lnTo>
                  <a:lnTo>
                    <a:pt x="1947262" y="99937"/>
                  </a:lnTo>
                  <a:lnTo>
                    <a:pt x="1982227" y="140913"/>
                  </a:lnTo>
                  <a:lnTo>
                    <a:pt x="2010083" y="186445"/>
                  </a:lnTo>
                  <a:lnTo>
                    <a:pt x="2030450" y="235615"/>
                  </a:lnTo>
                  <a:lnTo>
                    <a:pt x="2042949" y="287508"/>
                  </a:lnTo>
                  <a:lnTo>
                    <a:pt x="2047200" y="341206"/>
                  </a:lnTo>
                  <a:lnTo>
                    <a:pt x="2047200" y="4460821"/>
                  </a:lnTo>
                  <a:lnTo>
                    <a:pt x="2044085" y="4507121"/>
                  </a:lnTo>
                  <a:lnTo>
                    <a:pt x="2035011" y="4551528"/>
                  </a:lnTo>
                  <a:lnTo>
                    <a:pt x="2020386" y="4593634"/>
                  </a:lnTo>
                  <a:lnTo>
                    <a:pt x="2000615" y="4633035"/>
                  </a:lnTo>
                  <a:lnTo>
                    <a:pt x="1976105" y="4669323"/>
                  </a:lnTo>
                  <a:lnTo>
                    <a:pt x="1947262" y="4702091"/>
                  </a:lnTo>
                  <a:lnTo>
                    <a:pt x="1914494" y="4730933"/>
                  </a:lnTo>
                  <a:lnTo>
                    <a:pt x="1878206" y="4755443"/>
                  </a:lnTo>
                  <a:lnTo>
                    <a:pt x="1838806" y="4775214"/>
                  </a:lnTo>
                  <a:lnTo>
                    <a:pt x="1796699" y="4789840"/>
                  </a:lnTo>
                  <a:lnTo>
                    <a:pt x="1752292" y="4798913"/>
                  </a:lnTo>
                  <a:lnTo>
                    <a:pt x="1705993" y="4802028"/>
                  </a:lnTo>
                  <a:lnTo>
                    <a:pt x="341206" y="4802028"/>
                  </a:lnTo>
                  <a:lnTo>
                    <a:pt x="294907" y="4798913"/>
                  </a:lnTo>
                  <a:lnTo>
                    <a:pt x="250500" y="4789840"/>
                  </a:lnTo>
                  <a:lnTo>
                    <a:pt x="208393" y="4775214"/>
                  </a:lnTo>
                  <a:lnTo>
                    <a:pt x="168993" y="4755443"/>
                  </a:lnTo>
                  <a:lnTo>
                    <a:pt x="132705" y="4730933"/>
                  </a:lnTo>
                  <a:lnTo>
                    <a:pt x="99937" y="4702091"/>
                  </a:lnTo>
                  <a:lnTo>
                    <a:pt x="71094" y="4669323"/>
                  </a:lnTo>
                  <a:lnTo>
                    <a:pt x="46584" y="4633035"/>
                  </a:lnTo>
                  <a:lnTo>
                    <a:pt x="26813" y="4593634"/>
                  </a:lnTo>
                  <a:lnTo>
                    <a:pt x="12188" y="4551528"/>
                  </a:lnTo>
                  <a:lnTo>
                    <a:pt x="3114" y="4507121"/>
                  </a:lnTo>
                  <a:lnTo>
                    <a:pt x="0" y="4460821"/>
                  </a:lnTo>
                  <a:lnTo>
                    <a:pt x="0" y="341206"/>
                  </a:lnTo>
                  <a:close/>
                </a:path>
              </a:pathLst>
            </a:custGeom>
            <a:ln w="12699">
              <a:solidFill>
                <a:srgbClr val="1B3052"/>
              </a:solidFill>
            </a:ln>
          </p:spPr>
          <p:txBody>
            <a:bodyPr wrap="square" lIns="0" tIns="0" rIns="0" bIns="0" rtlCol="0"/>
            <a:lstStyle/>
            <a:p>
              <a:endParaRPr/>
            </a:p>
          </p:txBody>
        </p:sp>
      </p:grpSp>
      <p:sp>
        <p:nvSpPr>
          <p:cNvPr id="6" name="object 6"/>
          <p:cNvSpPr txBox="1"/>
          <p:nvPr/>
        </p:nvSpPr>
        <p:spPr>
          <a:xfrm>
            <a:off x="1100245" y="1741568"/>
            <a:ext cx="1075055" cy="1193800"/>
          </a:xfrm>
          <a:prstGeom prst="rect">
            <a:avLst/>
          </a:prstGeom>
        </p:spPr>
        <p:txBody>
          <a:bodyPr vert="horz" wrap="square" lIns="0" tIns="12700" rIns="0" bIns="0" rtlCol="0">
            <a:spAutoFit/>
          </a:bodyPr>
          <a:lstStyle/>
          <a:p>
            <a:pPr marL="55244" algn="ctr">
              <a:lnSpc>
                <a:spcPct val="100000"/>
              </a:lnSpc>
              <a:spcBef>
                <a:spcPts val="100"/>
              </a:spcBef>
            </a:pPr>
            <a:r>
              <a:rPr sz="2800" b="1" spc="-5">
                <a:solidFill>
                  <a:srgbClr val="FFFFFF"/>
                </a:solidFill>
                <a:latin typeface="Arial"/>
                <a:cs typeface="Arial"/>
              </a:rPr>
              <a:t>01</a:t>
            </a:r>
            <a:endParaRPr sz="2800">
              <a:latin typeface="Arial"/>
              <a:cs typeface="Arial"/>
            </a:endParaRPr>
          </a:p>
          <a:p>
            <a:pPr marL="12700" marR="5080" algn="ctr">
              <a:lnSpc>
                <a:spcPct val="100000"/>
              </a:lnSpc>
              <a:spcBef>
                <a:spcPts val="1995"/>
              </a:spcBef>
            </a:pPr>
            <a:r>
              <a:rPr sz="1600" b="1" spc="-5">
                <a:solidFill>
                  <a:srgbClr val="FFFFFF"/>
                </a:solidFill>
                <a:latin typeface="Tahoma"/>
                <a:cs typeface="Tahoma"/>
              </a:rPr>
              <a:t>Creating</a:t>
            </a:r>
            <a:r>
              <a:rPr sz="1600" b="1" spc="-95">
                <a:solidFill>
                  <a:srgbClr val="FFFFFF"/>
                </a:solidFill>
                <a:latin typeface="Tahoma"/>
                <a:cs typeface="Tahoma"/>
              </a:rPr>
              <a:t> </a:t>
            </a:r>
            <a:r>
              <a:rPr sz="1600" b="1">
                <a:solidFill>
                  <a:srgbClr val="FFFFFF"/>
                </a:solidFill>
                <a:latin typeface="Tahoma"/>
                <a:cs typeface="Tahoma"/>
              </a:rPr>
              <a:t>a </a:t>
            </a:r>
            <a:r>
              <a:rPr sz="1600" b="1" spc="-455">
                <a:solidFill>
                  <a:srgbClr val="FFFFFF"/>
                </a:solidFill>
                <a:latin typeface="Tahoma"/>
                <a:cs typeface="Tahoma"/>
              </a:rPr>
              <a:t> </a:t>
            </a:r>
            <a:r>
              <a:rPr sz="1600" b="1" spc="-5">
                <a:solidFill>
                  <a:srgbClr val="FFFFFF"/>
                </a:solidFill>
                <a:latin typeface="Tahoma"/>
                <a:cs typeface="Tahoma"/>
              </a:rPr>
              <a:t>Database</a:t>
            </a:r>
            <a:endParaRPr sz="1600">
              <a:latin typeface="Tahoma"/>
              <a:cs typeface="Tahoma"/>
            </a:endParaRPr>
          </a:p>
        </p:txBody>
      </p:sp>
      <p:sp>
        <p:nvSpPr>
          <p:cNvPr id="7" name="object 7"/>
          <p:cNvSpPr txBox="1"/>
          <p:nvPr/>
        </p:nvSpPr>
        <p:spPr>
          <a:xfrm>
            <a:off x="685174" y="3200029"/>
            <a:ext cx="1555750" cy="1625600"/>
          </a:xfrm>
          <a:prstGeom prst="rect">
            <a:avLst/>
          </a:prstGeom>
        </p:spPr>
        <p:txBody>
          <a:bodyPr vert="horz" wrap="square" lIns="0" tIns="12700" rIns="0" bIns="0" rtlCol="0">
            <a:spAutoFit/>
          </a:bodyPr>
          <a:lstStyle/>
          <a:p>
            <a:pPr marL="12700" marR="5080">
              <a:lnSpc>
                <a:spcPct val="100000"/>
              </a:lnSpc>
              <a:spcBef>
                <a:spcPts val="100"/>
              </a:spcBef>
            </a:pPr>
            <a:r>
              <a:rPr sz="1500" spc="-5">
                <a:solidFill>
                  <a:srgbClr val="FFFFFF"/>
                </a:solidFill>
                <a:latin typeface="Tahoma"/>
                <a:cs typeface="Tahoma"/>
              </a:rPr>
              <a:t>Before starting </a:t>
            </a:r>
            <a:r>
              <a:rPr sz="1500">
                <a:solidFill>
                  <a:srgbClr val="FFFFFF"/>
                </a:solidFill>
                <a:latin typeface="Tahoma"/>
                <a:cs typeface="Tahoma"/>
              </a:rPr>
              <a:t> </a:t>
            </a:r>
            <a:r>
              <a:rPr sz="1500" spc="-5">
                <a:solidFill>
                  <a:srgbClr val="FFFFFF"/>
                </a:solidFill>
                <a:latin typeface="Tahoma"/>
                <a:cs typeface="Tahoma"/>
              </a:rPr>
              <a:t>with</a:t>
            </a:r>
            <a:r>
              <a:rPr sz="1500" spc="-45">
                <a:solidFill>
                  <a:srgbClr val="FFFFFF"/>
                </a:solidFill>
                <a:latin typeface="Tahoma"/>
                <a:cs typeface="Tahoma"/>
              </a:rPr>
              <a:t> </a:t>
            </a:r>
            <a:r>
              <a:rPr sz="1500" spc="-10">
                <a:solidFill>
                  <a:srgbClr val="FFFFFF"/>
                </a:solidFill>
                <a:latin typeface="Tahoma"/>
                <a:cs typeface="Tahoma"/>
              </a:rPr>
              <a:t>any</a:t>
            </a:r>
            <a:r>
              <a:rPr sz="1500" spc="-45">
                <a:solidFill>
                  <a:srgbClr val="FFFFFF"/>
                </a:solidFill>
                <a:latin typeface="Tahoma"/>
                <a:cs typeface="Tahoma"/>
              </a:rPr>
              <a:t> </a:t>
            </a:r>
            <a:r>
              <a:rPr sz="1500" spc="-5">
                <a:solidFill>
                  <a:srgbClr val="FFFFFF"/>
                </a:solidFill>
                <a:latin typeface="Tahoma"/>
                <a:cs typeface="Tahoma"/>
              </a:rPr>
              <a:t>database </a:t>
            </a:r>
            <a:r>
              <a:rPr sz="1500" spc="-450">
                <a:solidFill>
                  <a:srgbClr val="FFFFFF"/>
                </a:solidFill>
                <a:latin typeface="Tahoma"/>
                <a:cs typeface="Tahoma"/>
              </a:rPr>
              <a:t> </a:t>
            </a:r>
            <a:r>
              <a:rPr sz="1500" spc="-5">
                <a:solidFill>
                  <a:srgbClr val="FFFFFF"/>
                </a:solidFill>
                <a:latin typeface="Tahoma"/>
                <a:cs typeface="Tahoma"/>
              </a:rPr>
              <a:t>related</a:t>
            </a:r>
            <a:r>
              <a:rPr sz="1500" spc="455">
                <a:solidFill>
                  <a:srgbClr val="FFFFFF"/>
                </a:solidFill>
                <a:latin typeface="Tahoma"/>
                <a:cs typeface="Tahoma"/>
              </a:rPr>
              <a:t> </a:t>
            </a:r>
            <a:r>
              <a:rPr sz="1500" spc="-10">
                <a:solidFill>
                  <a:srgbClr val="FFFFFF"/>
                </a:solidFill>
                <a:latin typeface="Tahoma"/>
                <a:cs typeface="Tahoma"/>
              </a:rPr>
              <a:t>project, </a:t>
            </a:r>
            <a:r>
              <a:rPr sz="1500" spc="-5">
                <a:solidFill>
                  <a:srgbClr val="FFFFFF"/>
                </a:solidFill>
                <a:latin typeface="Tahoma"/>
                <a:cs typeface="Tahoma"/>
              </a:rPr>
              <a:t> we need to </a:t>
            </a:r>
            <a:r>
              <a:rPr sz="1500" spc="-10">
                <a:solidFill>
                  <a:srgbClr val="FFFFFF"/>
                </a:solidFill>
                <a:latin typeface="Tahoma"/>
                <a:cs typeface="Tahoma"/>
              </a:rPr>
              <a:t>create </a:t>
            </a:r>
            <a:r>
              <a:rPr sz="1500" spc="-455">
                <a:solidFill>
                  <a:srgbClr val="FFFFFF"/>
                </a:solidFill>
                <a:latin typeface="Tahoma"/>
                <a:cs typeface="Tahoma"/>
              </a:rPr>
              <a:t> </a:t>
            </a:r>
            <a:r>
              <a:rPr sz="1500">
                <a:solidFill>
                  <a:srgbClr val="FFFFFF"/>
                </a:solidFill>
                <a:latin typeface="Tahoma"/>
                <a:cs typeface="Tahoma"/>
              </a:rPr>
              <a:t>a </a:t>
            </a:r>
            <a:r>
              <a:rPr sz="1500" spc="-5">
                <a:solidFill>
                  <a:srgbClr val="FFFFFF"/>
                </a:solidFill>
                <a:latin typeface="Tahoma"/>
                <a:cs typeface="Tahoma"/>
              </a:rPr>
              <a:t>database which </a:t>
            </a:r>
            <a:r>
              <a:rPr sz="1500">
                <a:solidFill>
                  <a:srgbClr val="FFFFFF"/>
                </a:solidFill>
                <a:latin typeface="Tahoma"/>
                <a:cs typeface="Tahoma"/>
              </a:rPr>
              <a:t> </a:t>
            </a:r>
            <a:r>
              <a:rPr sz="1500" spc="-5">
                <a:solidFill>
                  <a:srgbClr val="FFFFFF"/>
                </a:solidFill>
                <a:latin typeface="Tahoma"/>
                <a:cs typeface="Tahoma"/>
              </a:rPr>
              <a:t>can hold all the </a:t>
            </a:r>
            <a:r>
              <a:rPr sz="1500">
                <a:solidFill>
                  <a:srgbClr val="FFFFFF"/>
                </a:solidFill>
                <a:latin typeface="Tahoma"/>
                <a:cs typeface="Tahoma"/>
              </a:rPr>
              <a:t> </a:t>
            </a:r>
            <a:r>
              <a:rPr sz="1500" spc="-5">
                <a:solidFill>
                  <a:srgbClr val="FFFFFF"/>
                </a:solidFill>
                <a:latin typeface="Tahoma"/>
                <a:cs typeface="Tahoma"/>
              </a:rPr>
              <a:t>tables.</a:t>
            </a:r>
            <a:endParaRPr sz="1500">
              <a:latin typeface="Tahoma"/>
              <a:cs typeface="Tahoma"/>
            </a:endParaRPr>
          </a:p>
        </p:txBody>
      </p:sp>
      <p:grpSp>
        <p:nvGrpSpPr>
          <p:cNvPr id="8" name="object 8"/>
          <p:cNvGrpSpPr/>
          <p:nvPr/>
        </p:nvGrpSpPr>
        <p:grpSpPr>
          <a:xfrm>
            <a:off x="2835920" y="1684459"/>
            <a:ext cx="2059939" cy="4815205"/>
            <a:chOff x="2835920" y="1684459"/>
            <a:chExt cx="2059939" cy="4815205"/>
          </a:xfrm>
        </p:grpSpPr>
        <p:sp>
          <p:nvSpPr>
            <p:cNvPr id="9" name="object 9"/>
            <p:cNvSpPr/>
            <p:nvPr/>
          </p:nvSpPr>
          <p:spPr>
            <a:xfrm>
              <a:off x="2842270" y="1690809"/>
              <a:ext cx="2047239" cy="4802505"/>
            </a:xfrm>
            <a:custGeom>
              <a:avLst/>
              <a:gdLst/>
              <a:ahLst/>
              <a:cxnLst/>
              <a:rect l="l" t="t" r="r" b="b"/>
              <a:pathLst>
                <a:path w="2047239" h="4802505">
                  <a:moveTo>
                    <a:pt x="1705993" y="4802028"/>
                  </a:moveTo>
                  <a:lnTo>
                    <a:pt x="341206" y="4802028"/>
                  </a:lnTo>
                  <a:lnTo>
                    <a:pt x="294907" y="4798913"/>
                  </a:lnTo>
                  <a:lnTo>
                    <a:pt x="250500" y="4789840"/>
                  </a:lnTo>
                  <a:lnTo>
                    <a:pt x="208393" y="4775214"/>
                  </a:lnTo>
                  <a:lnTo>
                    <a:pt x="168993" y="4755443"/>
                  </a:lnTo>
                  <a:lnTo>
                    <a:pt x="132705" y="4730933"/>
                  </a:lnTo>
                  <a:lnTo>
                    <a:pt x="99937" y="4702091"/>
                  </a:lnTo>
                  <a:lnTo>
                    <a:pt x="71094" y="4669323"/>
                  </a:lnTo>
                  <a:lnTo>
                    <a:pt x="46584" y="4633035"/>
                  </a:lnTo>
                  <a:lnTo>
                    <a:pt x="26813" y="4593634"/>
                  </a:lnTo>
                  <a:lnTo>
                    <a:pt x="12188" y="4551527"/>
                  </a:lnTo>
                  <a:lnTo>
                    <a:pt x="3114" y="4507121"/>
                  </a:lnTo>
                  <a:lnTo>
                    <a:pt x="0" y="4460821"/>
                  </a:lnTo>
                  <a:lnTo>
                    <a:pt x="0" y="341206"/>
                  </a:lnTo>
                  <a:lnTo>
                    <a:pt x="3114" y="294907"/>
                  </a:lnTo>
                  <a:lnTo>
                    <a:pt x="12188" y="250500"/>
                  </a:lnTo>
                  <a:lnTo>
                    <a:pt x="26813" y="208393"/>
                  </a:lnTo>
                  <a:lnTo>
                    <a:pt x="46584" y="168993"/>
                  </a:lnTo>
                  <a:lnTo>
                    <a:pt x="71094" y="132705"/>
                  </a:lnTo>
                  <a:lnTo>
                    <a:pt x="99937" y="99937"/>
                  </a:lnTo>
                  <a:lnTo>
                    <a:pt x="132705" y="71094"/>
                  </a:lnTo>
                  <a:lnTo>
                    <a:pt x="168993" y="46584"/>
                  </a:lnTo>
                  <a:lnTo>
                    <a:pt x="208393" y="26813"/>
                  </a:lnTo>
                  <a:lnTo>
                    <a:pt x="250500" y="12188"/>
                  </a:lnTo>
                  <a:lnTo>
                    <a:pt x="294907" y="3114"/>
                  </a:lnTo>
                  <a:lnTo>
                    <a:pt x="341206" y="0"/>
                  </a:lnTo>
                  <a:lnTo>
                    <a:pt x="1705993" y="0"/>
                  </a:lnTo>
                  <a:lnTo>
                    <a:pt x="1759691" y="4250"/>
                  </a:lnTo>
                  <a:lnTo>
                    <a:pt x="1811584" y="16749"/>
                  </a:lnTo>
                  <a:lnTo>
                    <a:pt x="1860754" y="37116"/>
                  </a:lnTo>
                  <a:lnTo>
                    <a:pt x="1906286" y="64972"/>
                  </a:lnTo>
                  <a:lnTo>
                    <a:pt x="1947262" y="99937"/>
                  </a:lnTo>
                  <a:lnTo>
                    <a:pt x="1982227" y="140913"/>
                  </a:lnTo>
                  <a:lnTo>
                    <a:pt x="2010083" y="186445"/>
                  </a:lnTo>
                  <a:lnTo>
                    <a:pt x="2030451" y="235615"/>
                  </a:lnTo>
                  <a:lnTo>
                    <a:pt x="2042949" y="287508"/>
                  </a:lnTo>
                  <a:lnTo>
                    <a:pt x="2047200" y="341206"/>
                  </a:lnTo>
                  <a:lnTo>
                    <a:pt x="2047200" y="4460821"/>
                  </a:lnTo>
                  <a:lnTo>
                    <a:pt x="2044085" y="4507121"/>
                  </a:lnTo>
                  <a:lnTo>
                    <a:pt x="2035011" y="4551527"/>
                  </a:lnTo>
                  <a:lnTo>
                    <a:pt x="2020386" y="4593634"/>
                  </a:lnTo>
                  <a:lnTo>
                    <a:pt x="2000615" y="4633035"/>
                  </a:lnTo>
                  <a:lnTo>
                    <a:pt x="1976105" y="4669323"/>
                  </a:lnTo>
                  <a:lnTo>
                    <a:pt x="1947262" y="4702091"/>
                  </a:lnTo>
                  <a:lnTo>
                    <a:pt x="1914494" y="4730933"/>
                  </a:lnTo>
                  <a:lnTo>
                    <a:pt x="1878206" y="4755443"/>
                  </a:lnTo>
                  <a:lnTo>
                    <a:pt x="1838806" y="4775214"/>
                  </a:lnTo>
                  <a:lnTo>
                    <a:pt x="1796699" y="4789840"/>
                  </a:lnTo>
                  <a:lnTo>
                    <a:pt x="1752292" y="4798913"/>
                  </a:lnTo>
                  <a:lnTo>
                    <a:pt x="1705993" y="4802028"/>
                  </a:lnTo>
                  <a:close/>
                </a:path>
              </a:pathLst>
            </a:custGeom>
            <a:solidFill>
              <a:srgbClr val="FF3300"/>
            </a:solidFill>
          </p:spPr>
          <p:txBody>
            <a:bodyPr wrap="square" lIns="0" tIns="0" rIns="0" bIns="0" rtlCol="0"/>
            <a:lstStyle/>
            <a:p>
              <a:endParaRPr/>
            </a:p>
          </p:txBody>
        </p:sp>
        <p:sp>
          <p:nvSpPr>
            <p:cNvPr id="10" name="object 10"/>
            <p:cNvSpPr/>
            <p:nvPr/>
          </p:nvSpPr>
          <p:spPr>
            <a:xfrm>
              <a:off x="2842270" y="1690809"/>
              <a:ext cx="2047239" cy="4802505"/>
            </a:xfrm>
            <a:custGeom>
              <a:avLst/>
              <a:gdLst/>
              <a:ahLst/>
              <a:cxnLst/>
              <a:rect l="l" t="t" r="r" b="b"/>
              <a:pathLst>
                <a:path w="2047239" h="4802505">
                  <a:moveTo>
                    <a:pt x="0" y="341206"/>
                  </a:moveTo>
                  <a:lnTo>
                    <a:pt x="3114" y="294907"/>
                  </a:lnTo>
                  <a:lnTo>
                    <a:pt x="12188" y="250500"/>
                  </a:lnTo>
                  <a:lnTo>
                    <a:pt x="26813" y="208393"/>
                  </a:lnTo>
                  <a:lnTo>
                    <a:pt x="46584" y="168993"/>
                  </a:lnTo>
                  <a:lnTo>
                    <a:pt x="71094" y="132705"/>
                  </a:lnTo>
                  <a:lnTo>
                    <a:pt x="99937" y="99937"/>
                  </a:lnTo>
                  <a:lnTo>
                    <a:pt x="132705" y="71094"/>
                  </a:lnTo>
                  <a:lnTo>
                    <a:pt x="168993" y="46584"/>
                  </a:lnTo>
                  <a:lnTo>
                    <a:pt x="208393" y="26813"/>
                  </a:lnTo>
                  <a:lnTo>
                    <a:pt x="250500" y="12188"/>
                  </a:lnTo>
                  <a:lnTo>
                    <a:pt x="294907" y="3114"/>
                  </a:lnTo>
                  <a:lnTo>
                    <a:pt x="341206" y="0"/>
                  </a:lnTo>
                  <a:lnTo>
                    <a:pt x="1705993" y="0"/>
                  </a:lnTo>
                  <a:lnTo>
                    <a:pt x="1759691" y="4250"/>
                  </a:lnTo>
                  <a:lnTo>
                    <a:pt x="1811584" y="16749"/>
                  </a:lnTo>
                  <a:lnTo>
                    <a:pt x="1860754" y="37116"/>
                  </a:lnTo>
                  <a:lnTo>
                    <a:pt x="1906286" y="64972"/>
                  </a:lnTo>
                  <a:lnTo>
                    <a:pt x="1947262" y="99937"/>
                  </a:lnTo>
                  <a:lnTo>
                    <a:pt x="1982227" y="140913"/>
                  </a:lnTo>
                  <a:lnTo>
                    <a:pt x="2010083" y="186445"/>
                  </a:lnTo>
                  <a:lnTo>
                    <a:pt x="2030451" y="235615"/>
                  </a:lnTo>
                  <a:lnTo>
                    <a:pt x="2042949" y="287508"/>
                  </a:lnTo>
                  <a:lnTo>
                    <a:pt x="2047200" y="341206"/>
                  </a:lnTo>
                  <a:lnTo>
                    <a:pt x="2047200" y="4460821"/>
                  </a:lnTo>
                  <a:lnTo>
                    <a:pt x="2044085" y="4507121"/>
                  </a:lnTo>
                  <a:lnTo>
                    <a:pt x="2035011" y="4551528"/>
                  </a:lnTo>
                  <a:lnTo>
                    <a:pt x="2020386" y="4593634"/>
                  </a:lnTo>
                  <a:lnTo>
                    <a:pt x="2000615" y="4633035"/>
                  </a:lnTo>
                  <a:lnTo>
                    <a:pt x="1976105" y="4669323"/>
                  </a:lnTo>
                  <a:lnTo>
                    <a:pt x="1947262" y="4702091"/>
                  </a:lnTo>
                  <a:lnTo>
                    <a:pt x="1914494" y="4730933"/>
                  </a:lnTo>
                  <a:lnTo>
                    <a:pt x="1878206" y="4755443"/>
                  </a:lnTo>
                  <a:lnTo>
                    <a:pt x="1838806" y="4775214"/>
                  </a:lnTo>
                  <a:lnTo>
                    <a:pt x="1796699" y="4789840"/>
                  </a:lnTo>
                  <a:lnTo>
                    <a:pt x="1752292" y="4798913"/>
                  </a:lnTo>
                  <a:lnTo>
                    <a:pt x="1705993" y="4802028"/>
                  </a:lnTo>
                  <a:lnTo>
                    <a:pt x="341206" y="4802028"/>
                  </a:lnTo>
                  <a:lnTo>
                    <a:pt x="294907" y="4798913"/>
                  </a:lnTo>
                  <a:lnTo>
                    <a:pt x="250500" y="4789840"/>
                  </a:lnTo>
                  <a:lnTo>
                    <a:pt x="208393" y="4775214"/>
                  </a:lnTo>
                  <a:lnTo>
                    <a:pt x="168993" y="4755443"/>
                  </a:lnTo>
                  <a:lnTo>
                    <a:pt x="132705" y="4730933"/>
                  </a:lnTo>
                  <a:lnTo>
                    <a:pt x="99937" y="4702091"/>
                  </a:lnTo>
                  <a:lnTo>
                    <a:pt x="71094" y="4669323"/>
                  </a:lnTo>
                  <a:lnTo>
                    <a:pt x="46584" y="4633035"/>
                  </a:lnTo>
                  <a:lnTo>
                    <a:pt x="26813" y="4593634"/>
                  </a:lnTo>
                  <a:lnTo>
                    <a:pt x="12188" y="4551528"/>
                  </a:lnTo>
                  <a:lnTo>
                    <a:pt x="3114" y="4507121"/>
                  </a:lnTo>
                  <a:lnTo>
                    <a:pt x="0" y="4460821"/>
                  </a:lnTo>
                  <a:lnTo>
                    <a:pt x="0" y="341206"/>
                  </a:lnTo>
                  <a:close/>
                </a:path>
              </a:pathLst>
            </a:custGeom>
            <a:ln w="12699">
              <a:solidFill>
                <a:srgbClr val="1B3052"/>
              </a:solidFill>
            </a:ln>
          </p:spPr>
          <p:txBody>
            <a:bodyPr wrap="square" lIns="0" tIns="0" rIns="0" bIns="0" rtlCol="0"/>
            <a:lstStyle/>
            <a:p>
              <a:endParaRPr/>
            </a:p>
          </p:txBody>
        </p:sp>
      </p:grpSp>
      <p:sp>
        <p:nvSpPr>
          <p:cNvPr id="11" name="object 11"/>
          <p:cNvSpPr txBox="1"/>
          <p:nvPr/>
        </p:nvSpPr>
        <p:spPr>
          <a:xfrm>
            <a:off x="2920375" y="1725607"/>
            <a:ext cx="1833245" cy="965835"/>
          </a:xfrm>
          <a:prstGeom prst="rect">
            <a:avLst/>
          </a:prstGeom>
        </p:spPr>
        <p:txBody>
          <a:bodyPr vert="horz" wrap="square" lIns="0" tIns="12700" rIns="0" bIns="0" rtlCol="0">
            <a:spAutoFit/>
          </a:bodyPr>
          <a:lstStyle/>
          <a:p>
            <a:pPr marL="45085" algn="ctr">
              <a:lnSpc>
                <a:spcPct val="100000"/>
              </a:lnSpc>
              <a:spcBef>
                <a:spcPts val="100"/>
              </a:spcBef>
            </a:pPr>
            <a:r>
              <a:rPr sz="2800" b="1" spc="-5">
                <a:solidFill>
                  <a:srgbClr val="FFFFFF"/>
                </a:solidFill>
                <a:latin typeface="Arial"/>
                <a:cs typeface="Arial"/>
              </a:rPr>
              <a:t>02</a:t>
            </a:r>
            <a:endParaRPr sz="2800">
              <a:latin typeface="Arial"/>
              <a:cs typeface="Arial"/>
            </a:endParaRPr>
          </a:p>
          <a:p>
            <a:pPr algn="ctr">
              <a:lnSpc>
                <a:spcPct val="100000"/>
              </a:lnSpc>
              <a:spcBef>
                <a:spcPts val="2125"/>
              </a:spcBef>
            </a:pPr>
            <a:r>
              <a:rPr sz="1600" b="1" spc="-5">
                <a:solidFill>
                  <a:srgbClr val="FFFFFF"/>
                </a:solidFill>
                <a:latin typeface="Tahoma"/>
                <a:cs typeface="Tahoma"/>
              </a:rPr>
              <a:t>Creation</a:t>
            </a:r>
            <a:r>
              <a:rPr sz="1600" b="1" spc="-45">
                <a:solidFill>
                  <a:srgbClr val="FFFFFF"/>
                </a:solidFill>
                <a:latin typeface="Tahoma"/>
                <a:cs typeface="Tahoma"/>
              </a:rPr>
              <a:t> </a:t>
            </a:r>
            <a:r>
              <a:rPr sz="1600" b="1" spc="-5">
                <a:solidFill>
                  <a:srgbClr val="FFFFFF"/>
                </a:solidFill>
                <a:latin typeface="Tahoma"/>
                <a:cs typeface="Tahoma"/>
              </a:rPr>
              <a:t>of</a:t>
            </a:r>
            <a:r>
              <a:rPr sz="1600" b="1" spc="-40">
                <a:solidFill>
                  <a:srgbClr val="FFFFFF"/>
                </a:solidFill>
                <a:latin typeface="Tahoma"/>
                <a:cs typeface="Tahoma"/>
              </a:rPr>
              <a:t> </a:t>
            </a:r>
            <a:r>
              <a:rPr sz="1600" b="1" spc="-5">
                <a:solidFill>
                  <a:srgbClr val="FFFFFF"/>
                </a:solidFill>
                <a:latin typeface="Tahoma"/>
                <a:cs typeface="Tahoma"/>
              </a:rPr>
              <a:t>tables</a:t>
            </a:r>
            <a:endParaRPr sz="1600">
              <a:latin typeface="Tahoma"/>
              <a:cs typeface="Tahoma"/>
            </a:endParaRPr>
          </a:p>
        </p:txBody>
      </p:sp>
      <p:sp>
        <p:nvSpPr>
          <p:cNvPr id="12" name="object 12"/>
          <p:cNvSpPr txBox="1"/>
          <p:nvPr/>
        </p:nvSpPr>
        <p:spPr>
          <a:xfrm>
            <a:off x="2915300" y="3200029"/>
            <a:ext cx="1477010" cy="1168400"/>
          </a:xfrm>
          <a:prstGeom prst="rect">
            <a:avLst/>
          </a:prstGeom>
        </p:spPr>
        <p:txBody>
          <a:bodyPr vert="horz" wrap="square" lIns="0" tIns="12700" rIns="0" bIns="0" rtlCol="0">
            <a:spAutoFit/>
          </a:bodyPr>
          <a:lstStyle/>
          <a:p>
            <a:pPr marL="12700" marR="5080">
              <a:lnSpc>
                <a:spcPct val="100000"/>
              </a:lnSpc>
              <a:spcBef>
                <a:spcPts val="100"/>
              </a:spcBef>
            </a:pPr>
            <a:r>
              <a:rPr sz="1500" spc="-35">
                <a:solidFill>
                  <a:srgbClr val="FFFFFF"/>
                </a:solidFill>
                <a:latin typeface="Tahoma"/>
                <a:cs typeface="Tahoma"/>
              </a:rPr>
              <a:t>Tables</a:t>
            </a:r>
            <a:r>
              <a:rPr sz="1500" spc="-20">
                <a:solidFill>
                  <a:srgbClr val="FFFFFF"/>
                </a:solidFill>
                <a:latin typeface="Tahoma"/>
                <a:cs typeface="Tahoma"/>
              </a:rPr>
              <a:t> </a:t>
            </a:r>
            <a:r>
              <a:rPr sz="1500" spc="-5">
                <a:solidFill>
                  <a:srgbClr val="FFFFFF"/>
                </a:solidFill>
                <a:latin typeface="Tahoma"/>
                <a:cs typeface="Tahoma"/>
              </a:rPr>
              <a:t>are</a:t>
            </a:r>
            <a:r>
              <a:rPr sz="1500" spc="-15">
                <a:solidFill>
                  <a:srgbClr val="FFFFFF"/>
                </a:solidFill>
                <a:latin typeface="Tahoma"/>
                <a:cs typeface="Tahoma"/>
              </a:rPr>
              <a:t> </a:t>
            </a:r>
            <a:r>
              <a:rPr sz="1500" spc="-5">
                <a:solidFill>
                  <a:srgbClr val="FFFFFF"/>
                </a:solidFill>
                <a:latin typeface="Tahoma"/>
                <a:cs typeface="Tahoma"/>
              </a:rPr>
              <a:t>the </a:t>
            </a:r>
            <a:r>
              <a:rPr sz="1500">
                <a:solidFill>
                  <a:srgbClr val="FFFFFF"/>
                </a:solidFill>
                <a:latin typeface="Tahoma"/>
                <a:cs typeface="Tahoma"/>
              </a:rPr>
              <a:t> </a:t>
            </a:r>
            <a:r>
              <a:rPr sz="1500" spc="-5">
                <a:solidFill>
                  <a:srgbClr val="FFFFFF"/>
                </a:solidFill>
                <a:latin typeface="Tahoma"/>
                <a:cs typeface="Tahoma"/>
              </a:rPr>
              <a:t>containers which </a:t>
            </a:r>
            <a:r>
              <a:rPr sz="1500" spc="-455">
                <a:solidFill>
                  <a:srgbClr val="FFFFFF"/>
                </a:solidFill>
                <a:latin typeface="Tahoma"/>
                <a:cs typeface="Tahoma"/>
              </a:rPr>
              <a:t> </a:t>
            </a:r>
            <a:r>
              <a:rPr sz="1500" spc="-5">
                <a:solidFill>
                  <a:srgbClr val="FFFFFF"/>
                </a:solidFill>
                <a:latin typeface="Tahoma"/>
                <a:cs typeface="Tahoma"/>
              </a:rPr>
              <a:t>contains</a:t>
            </a:r>
            <a:r>
              <a:rPr sz="1500" spc="-50">
                <a:solidFill>
                  <a:srgbClr val="FFFFFF"/>
                </a:solidFill>
                <a:latin typeface="Tahoma"/>
                <a:cs typeface="Tahoma"/>
              </a:rPr>
              <a:t> </a:t>
            </a:r>
            <a:r>
              <a:rPr sz="1500" spc="-5">
                <a:solidFill>
                  <a:srgbClr val="FFFFFF"/>
                </a:solidFill>
                <a:latin typeface="Tahoma"/>
                <a:cs typeface="Tahoma"/>
              </a:rPr>
              <a:t>the</a:t>
            </a:r>
            <a:r>
              <a:rPr sz="1500" spc="-45">
                <a:solidFill>
                  <a:srgbClr val="FFFFFF"/>
                </a:solidFill>
                <a:latin typeface="Tahoma"/>
                <a:cs typeface="Tahoma"/>
              </a:rPr>
              <a:t> </a:t>
            </a:r>
            <a:r>
              <a:rPr sz="1500" spc="-5">
                <a:solidFill>
                  <a:srgbClr val="FFFFFF"/>
                </a:solidFill>
                <a:latin typeface="Tahoma"/>
                <a:cs typeface="Tahoma"/>
              </a:rPr>
              <a:t>data </a:t>
            </a:r>
            <a:r>
              <a:rPr sz="1500" spc="-455">
                <a:solidFill>
                  <a:srgbClr val="FFFFFF"/>
                </a:solidFill>
                <a:latin typeface="Tahoma"/>
                <a:cs typeface="Tahoma"/>
              </a:rPr>
              <a:t> </a:t>
            </a:r>
            <a:r>
              <a:rPr sz="1500" spc="-5">
                <a:solidFill>
                  <a:srgbClr val="FFFFFF"/>
                </a:solidFill>
                <a:latin typeface="Tahoma"/>
                <a:cs typeface="Tahoma"/>
              </a:rPr>
              <a:t>in rows and </a:t>
            </a:r>
            <a:r>
              <a:rPr sz="1500">
                <a:solidFill>
                  <a:srgbClr val="FFFFFF"/>
                </a:solidFill>
                <a:latin typeface="Tahoma"/>
                <a:cs typeface="Tahoma"/>
              </a:rPr>
              <a:t> </a:t>
            </a:r>
            <a:r>
              <a:rPr sz="1500" spc="-5">
                <a:solidFill>
                  <a:srgbClr val="FFFFFF"/>
                </a:solidFill>
                <a:latin typeface="Tahoma"/>
                <a:cs typeface="Tahoma"/>
              </a:rPr>
              <a:t>column</a:t>
            </a:r>
            <a:r>
              <a:rPr sz="1500" spc="-20">
                <a:solidFill>
                  <a:srgbClr val="FFFFFF"/>
                </a:solidFill>
                <a:latin typeface="Tahoma"/>
                <a:cs typeface="Tahoma"/>
              </a:rPr>
              <a:t> </a:t>
            </a:r>
            <a:r>
              <a:rPr sz="1500" spc="-10">
                <a:solidFill>
                  <a:srgbClr val="FFFFFF"/>
                </a:solidFill>
                <a:latin typeface="Tahoma"/>
                <a:cs typeface="Tahoma"/>
              </a:rPr>
              <a:t>form.</a:t>
            </a:r>
            <a:endParaRPr sz="1500">
              <a:latin typeface="Tahoma"/>
              <a:cs typeface="Tahoma"/>
            </a:endParaRPr>
          </a:p>
        </p:txBody>
      </p:sp>
      <p:grpSp>
        <p:nvGrpSpPr>
          <p:cNvPr id="13" name="object 13"/>
          <p:cNvGrpSpPr/>
          <p:nvPr/>
        </p:nvGrpSpPr>
        <p:grpSpPr>
          <a:xfrm>
            <a:off x="5066040" y="1684458"/>
            <a:ext cx="2059939" cy="4815205"/>
            <a:chOff x="5066040" y="1684458"/>
            <a:chExt cx="2059939" cy="4815205"/>
          </a:xfrm>
        </p:grpSpPr>
        <p:sp>
          <p:nvSpPr>
            <p:cNvPr id="14" name="object 14"/>
            <p:cNvSpPr/>
            <p:nvPr/>
          </p:nvSpPr>
          <p:spPr>
            <a:xfrm>
              <a:off x="5072390" y="1690808"/>
              <a:ext cx="2047239" cy="4802505"/>
            </a:xfrm>
            <a:custGeom>
              <a:avLst/>
              <a:gdLst/>
              <a:ahLst/>
              <a:cxnLst/>
              <a:rect l="l" t="t" r="r" b="b"/>
              <a:pathLst>
                <a:path w="2047239" h="4802505">
                  <a:moveTo>
                    <a:pt x="1705993" y="4802028"/>
                  </a:moveTo>
                  <a:lnTo>
                    <a:pt x="341206" y="4802028"/>
                  </a:lnTo>
                  <a:lnTo>
                    <a:pt x="294906" y="4798913"/>
                  </a:lnTo>
                  <a:lnTo>
                    <a:pt x="250500" y="4789840"/>
                  </a:lnTo>
                  <a:lnTo>
                    <a:pt x="208393" y="4775214"/>
                  </a:lnTo>
                  <a:lnTo>
                    <a:pt x="168993" y="4755443"/>
                  </a:lnTo>
                  <a:lnTo>
                    <a:pt x="132705" y="4730933"/>
                  </a:lnTo>
                  <a:lnTo>
                    <a:pt x="99937" y="4702091"/>
                  </a:lnTo>
                  <a:lnTo>
                    <a:pt x="71094" y="4669322"/>
                  </a:lnTo>
                  <a:lnTo>
                    <a:pt x="46584" y="4633035"/>
                  </a:lnTo>
                  <a:lnTo>
                    <a:pt x="26813" y="4593634"/>
                  </a:lnTo>
                  <a:lnTo>
                    <a:pt x="12188" y="4551527"/>
                  </a:lnTo>
                  <a:lnTo>
                    <a:pt x="3114" y="4507121"/>
                  </a:lnTo>
                  <a:lnTo>
                    <a:pt x="0" y="4460821"/>
                  </a:lnTo>
                  <a:lnTo>
                    <a:pt x="0" y="341206"/>
                  </a:lnTo>
                  <a:lnTo>
                    <a:pt x="3114" y="294906"/>
                  </a:lnTo>
                  <a:lnTo>
                    <a:pt x="12188" y="250500"/>
                  </a:lnTo>
                  <a:lnTo>
                    <a:pt x="26813" y="208393"/>
                  </a:lnTo>
                  <a:lnTo>
                    <a:pt x="46584" y="168993"/>
                  </a:lnTo>
                  <a:lnTo>
                    <a:pt x="71094" y="132705"/>
                  </a:lnTo>
                  <a:lnTo>
                    <a:pt x="99937" y="99936"/>
                  </a:lnTo>
                  <a:lnTo>
                    <a:pt x="132705" y="71094"/>
                  </a:lnTo>
                  <a:lnTo>
                    <a:pt x="168993" y="46584"/>
                  </a:lnTo>
                  <a:lnTo>
                    <a:pt x="208393" y="26813"/>
                  </a:lnTo>
                  <a:lnTo>
                    <a:pt x="250500" y="12188"/>
                  </a:lnTo>
                  <a:lnTo>
                    <a:pt x="294906" y="3114"/>
                  </a:lnTo>
                  <a:lnTo>
                    <a:pt x="341206" y="0"/>
                  </a:lnTo>
                  <a:lnTo>
                    <a:pt x="1705993" y="0"/>
                  </a:lnTo>
                  <a:lnTo>
                    <a:pt x="1759692" y="4250"/>
                  </a:lnTo>
                  <a:lnTo>
                    <a:pt x="1811584" y="16749"/>
                  </a:lnTo>
                  <a:lnTo>
                    <a:pt x="1860754" y="37116"/>
                  </a:lnTo>
                  <a:lnTo>
                    <a:pt x="1906286" y="64971"/>
                  </a:lnTo>
                  <a:lnTo>
                    <a:pt x="1947262" y="99937"/>
                  </a:lnTo>
                  <a:lnTo>
                    <a:pt x="1982227" y="140913"/>
                  </a:lnTo>
                  <a:lnTo>
                    <a:pt x="2010083" y="186444"/>
                  </a:lnTo>
                  <a:lnTo>
                    <a:pt x="2030450" y="235615"/>
                  </a:lnTo>
                  <a:lnTo>
                    <a:pt x="2042949" y="287507"/>
                  </a:lnTo>
                  <a:lnTo>
                    <a:pt x="2047199" y="341206"/>
                  </a:lnTo>
                  <a:lnTo>
                    <a:pt x="2047199" y="4460821"/>
                  </a:lnTo>
                  <a:lnTo>
                    <a:pt x="2044084" y="4507121"/>
                  </a:lnTo>
                  <a:lnTo>
                    <a:pt x="2035011" y="4551527"/>
                  </a:lnTo>
                  <a:lnTo>
                    <a:pt x="2020386" y="4593634"/>
                  </a:lnTo>
                  <a:lnTo>
                    <a:pt x="2000615" y="4633035"/>
                  </a:lnTo>
                  <a:lnTo>
                    <a:pt x="1976105" y="4669322"/>
                  </a:lnTo>
                  <a:lnTo>
                    <a:pt x="1947262" y="4702091"/>
                  </a:lnTo>
                  <a:lnTo>
                    <a:pt x="1914494" y="4730933"/>
                  </a:lnTo>
                  <a:lnTo>
                    <a:pt x="1878206" y="4755443"/>
                  </a:lnTo>
                  <a:lnTo>
                    <a:pt x="1838806" y="4775214"/>
                  </a:lnTo>
                  <a:lnTo>
                    <a:pt x="1796699" y="4789840"/>
                  </a:lnTo>
                  <a:lnTo>
                    <a:pt x="1752292" y="4798913"/>
                  </a:lnTo>
                  <a:lnTo>
                    <a:pt x="1705993" y="4802028"/>
                  </a:lnTo>
                  <a:close/>
                </a:path>
              </a:pathLst>
            </a:custGeom>
            <a:solidFill>
              <a:srgbClr val="00B050"/>
            </a:solidFill>
          </p:spPr>
          <p:txBody>
            <a:bodyPr wrap="square" lIns="0" tIns="0" rIns="0" bIns="0" rtlCol="0"/>
            <a:lstStyle/>
            <a:p>
              <a:endParaRPr/>
            </a:p>
          </p:txBody>
        </p:sp>
        <p:sp>
          <p:nvSpPr>
            <p:cNvPr id="15" name="object 15"/>
            <p:cNvSpPr/>
            <p:nvPr/>
          </p:nvSpPr>
          <p:spPr>
            <a:xfrm>
              <a:off x="5072390" y="1690808"/>
              <a:ext cx="2047239" cy="4802505"/>
            </a:xfrm>
            <a:custGeom>
              <a:avLst/>
              <a:gdLst/>
              <a:ahLst/>
              <a:cxnLst/>
              <a:rect l="l" t="t" r="r" b="b"/>
              <a:pathLst>
                <a:path w="2047239" h="4802505">
                  <a:moveTo>
                    <a:pt x="0" y="341206"/>
                  </a:moveTo>
                  <a:lnTo>
                    <a:pt x="3114" y="294906"/>
                  </a:lnTo>
                  <a:lnTo>
                    <a:pt x="12188" y="250500"/>
                  </a:lnTo>
                  <a:lnTo>
                    <a:pt x="26813" y="208393"/>
                  </a:lnTo>
                  <a:lnTo>
                    <a:pt x="46584" y="168993"/>
                  </a:lnTo>
                  <a:lnTo>
                    <a:pt x="71094" y="132705"/>
                  </a:lnTo>
                  <a:lnTo>
                    <a:pt x="99937" y="99937"/>
                  </a:lnTo>
                  <a:lnTo>
                    <a:pt x="132705" y="71094"/>
                  </a:lnTo>
                  <a:lnTo>
                    <a:pt x="168993" y="46584"/>
                  </a:lnTo>
                  <a:lnTo>
                    <a:pt x="208393" y="26813"/>
                  </a:lnTo>
                  <a:lnTo>
                    <a:pt x="250500" y="12188"/>
                  </a:lnTo>
                  <a:lnTo>
                    <a:pt x="294906" y="3114"/>
                  </a:lnTo>
                  <a:lnTo>
                    <a:pt x="341206" y="0"/>
                  </a:lnTo>
                  <a:lnTo>
                    <a:pt x="1705993" y="0"/>
                  </a:lnTo>
                  <a:lnTo>
                    <a:pt x="1759692" y="4250"/>
                  </a:lnTo>
                  <a:lnTo>
                    <a:pt x="1811584" y="16749"/>
                  </a:lnTo>
                  <a:lnTo>
                    <a:pt x="1860754" y="37116"/>
                  </a:lnTo>
                  <a:lnTo>
                    <a:pt x="1906286" y="64971"/>
                  </a:lnTo>
                  <a:lnTo>
                    <a:pt x="1947262" y="99936"/>
                  </a:lnTo>
                  <a:lnTo>
                    <a:pt x="1982227" y="140913"/>
                  </a:lnTo>
                  <a:lnTo>
                    <a:pt x="2010083" y="186444"/>
                  </a:lnTo>
                  <a:lnTo>
                    <a:pt x="2030450" y="235615"/>
                  </a:lnTo>
                  <a:lnTo>
                    <a:pt x="2042949" y="287507"/>
                  </a:lnTo>
                  <a:lnTo>
                    <a:pt x="2047199" y="341206"/>
                  </a:lnTo>
                  <a:lnTo>
                    <a:pt x="2047199" y="4460821"/>
                  </a:lnTo>
                  <a:lnTo>
                    <a:pt x="2044084" y="4507121"/>
                  </a:lnTo>
                  <a:lnTo>
                    <a:pt x="2035011" y="4551527"/>
                  </a:lnTo>
                  <a:lnTo>
                    <a:pt x="2020386" y="4593634"/>
                  </a:lnTo>
                  <a:lnTo>
                    <a:pt x="2000615" y="4633035"/>
                  </a:lnTo>
                  <a:lnTo>
                    <a:pt x="1976105" y="4669322"/>
                  </a:lnTo>
                  <a:lnTo>
                    <a:pt x="1947262" y="4702091"/>
                  </a:lnTo>
                  <a:lnTo>
                    <a:pt x="1914494" y="4730933"/>
                  </a:lnTo>
                  <a:lnTo>
                    <a:pt x="1878206" y="4755443"/>
                  </a:lnTo>
                  <a:lnTo>
                    <a:pt x="1838806" y="4775214"/>
                  </a:lnTo>
                  <a:lnTo>
                    <a:pt x="1796699" y="4789840"/>
                  </a:lnTo>
                  <a:lnTo>
                    <a:pt x="1752292" y="4798913"/>
                  </a:lnTo>
                  <a:lnTo>
                    <a:pt x="1705993" y="4802028"/>
                  </a:lnTo>
                  <a:lnTo>
                    <a:pt x="341206" y="4802028"/>
                  </a:lnTo>
                  <a:lnTo>
                    <a:pt x="294906" y="4798913"/>
                  </a:lnTo>
                  <a:lnTo>
                    <a:pt x="250500" y="4789840"/>
                  </a:lnTo>
                  <a:lnTo>
                    <a:pt x="208393" y="4775214"/>
                  </a:lnTo>
                  <a:lnTo>
                    <a:pt x="168993" y="4755443"/>
                  </a:lnTo>
                  <a:lnTo>
                    <a:pt x="132705" y="4730933"/>
                  </a:lnTo>
                  <a:lnTo>
                    <a:pt x="99937" y="4702091"/>
                  </a:lnTo>
                  <a:lnTo>
                    <a:pt x="71094" y="4669322"/>
                  </a:lnTo>
                  <a:lnTo>
                    <a:pt x="46584" y="4633035"/>
                  </a:lnTo>
                  <a:lnTo>
                    <a:pt x="26813" y="4593634"/>
                  </a:lnTo>
                  <a:lnTo>
                    <a:pt x="12188" y="4551527"/>
                  </a:lnTo>
                  <a:lnTo>
                    <a:pt x="3114" y="4507121"/>
                  </a:lnTo>
                  <a:lnTo>
                    <a:pt x="0" y="4460821"/>
                  </a:lnTo>
                  <a:lnTo>
                    <a:pt x="0" y="341206"/>
                  </a:lnTo>
                  <a:close/>
                </a:path>
              </a:pathLst>
            </a:custGeom>
            <a:ln w="12699">
              <a:solidFill>
                <a:srgbClr val="1B3052"/>
              </a:solidFill>
            </a:ln>
          </p:spPr>
          <p:txBody>
            <a:bodyPr wrap="square" lIns="0" tIns="0" rIns="0" bIns="0" rtlCol="0"/>
            <a:lstStyle/>
            <a:p>
              <a:endParaRPr/>
            </a:p>
          </p:txBody>
        </p:sp>
      </p:grpSp>
      <p:sp>
        <p:nvSpPr>
          <p:cNvPr id="16" name="object 16"/>
          <p:cNvSpPr txBox="1"/>
          <p:nvPr/>
        </p:nvSpPr>
        <p:spPr>
          <a:xfrm>
            <a:off x="5302926" y="1741568"/>
            <a:ext cx="1588770" cy="1193800"/>
          </a:xfrm>
          <a:prstGeom prst="rect">
            <a:avLst/>
          </a:prstGeom>
        </p:spPr>
        <p:txBody>
          <a:bodyPr vert="horz" wrap="square" lIns="0" tIns="12700" rIns="0" bIns="0" rtlCol="0">
            <a:spAutoFit/>
          </a:bodyPr>
          <a:lstStyle/>
          <a:p>
            <a:pPr marR="8255" algn="ctr">
              <a:lnSpc>
                <a:spcPct val="100000"/>
              </a:lnSpc>
              <a:spcBef>
                <a:spcPts val="100"/>
              </a:spcBef>
            </a:pPr>
            <a:r>
              <a:rPr sz="2800" b="1" spc="-5">
                <a:solidFill>
                  <a:srgbClr val="FFFFFF"/>
                </a:solidFill>
                <a:latin typeface="Arial"/>
                <a:cs typeface="Arial"/>
              </a:rPr>
              <a:t>03</a:t>
            </a:r>
            <a:endParaRPr sz="2800">
              <a:latin typeface="Arial"/>
              <a:cs typeface="Arial"/>
            </a:endParaRPr>
          </a:p>
          <a:p>
            <a:pPr marL="12065" marR="5080" indent="635" algn="ctr">
              <a:lnSpc>
                <a:spcPct val="100000"/>
              </a:lnSpc>
              <a:spcBef>
                <a:spcPts val="1995"/>
              </a:spcBef>
            </a:pPr>
            <a:r>
              <a:rPr sz="1600" b="1" spc="-5">
                <a:solidFill>
                  <a:srgbClr val="FFFFFF"/>
                </a:solidFill>
                <a:latin typeface="Tahoma"/>
                <a:cs typeface="Tahoma"/>
              </a:rPr>
              <a:t>Connections </a:t>
            </a:r>
            <a:r>
              <a:rPr sz="1600" b="1">
                <a:solidFill>
                  <a:srgbClr val="FFFFFF"/>
                </a:solidFill>
                <a:latin typeface="Tahoma"/>
                <a:cs typeface="Tahoma"/>
              </a:rPr>
              <a:t> </a:t>
            </a:r>
            <a:r>
              <a:rPr sz="1600" b="1" spc="-5">
                <a:solidFill>
                  <a:srgbClr val="FFFFFF"/>
                </a:solidFill>
                <a:latin typeface="Tahoma"/>
                <a:cs typeface="Tahoma"/>
              </a:rPr>
              <a:t>between</a:t>
            </a:r>
            <a:r>
              <a:rPr sz="1600" b="1" spc="-90">
                <a:solidFill>
                  <a:srgbClr val="FFFFFF"/>
                </a:solidFill>
                <a:latin typeface="Tahoma"/>
                <a:cs typeface="Tahoma"/>
              </a:rPr>
              <a:t> </a:t>
            </a:r>
            <a:r>
              <a:rPr sz="1600" b="1" spc="-5">
                <a:solidFill>
                  <a:srgbClr val="FFFFFF"/>
                </a:solidFill>
                <a:latin typeface="Tahoma"/>
                <a:cs typeface="Tahoma"/>
              </a:rPr>
              <a:t>tables</a:t>
            </a:r>
            <a:endParaRPr sz="1600">
              <a:latin typeface="Tahoma"/>
              <a:cs typeface="Tahoma"/>
            </a:endParaRPr>
          </a:p>
        </p:txBody>
      </p:sp>
      <p:sp>
        <p:nvSpPr>
          <p:cNvPr id="17" name="object 17"/>
          <p:cNvSpPr txBox="1"/>
          <p:nvPr/>
        </p:nvSpPr>
        <p:spPr>
          <a:xfrm>
            <a:off x="5145400" y="3238631"/>
            <a:ext cx="1791335" cy="1854200"/>
          </a:xfrm>
          <a:prstGeom prst="rect">
            <a:avLst/>
          </a:prstGeom>
        </p:spPr>
        <p:txBody>
          <a:bodyPr vert="horz" wrap="square" lIns="0" tIns="12700" rIns="0" bIns="0" rtlCol="0">
            <a:spAutoFit/>
          </a:bodyPr>
          <a:lstStyle/>
          <a:p>
            <a:pPr marL="12700" marR="5080">
              <a:lnSpc>
                <a:spcPct val="100000"/>
              </a:lnSpc>
              <a:spcBef>
                <a:spcPts val="100"/>
              </a:spcBef>
            </a:pPr>
            <a:r>
              <a:rPr sz="1500">
                <a:solidFill>
                  <a:srgbClr val="FFFFFF"/>
                </a:solidFill>
                <a:latin typeface="Tahoma"/>
                <a:cs typeface="Tahoma"/>
              </a:rPr>
              <a:t>A </a:t>
            </a:r>
            <a:r>
              <a:rPr sz="1500" spc="-5">
                <a:solidFill>
                  <a:srgbClr val="FFFFFF"/>
                </a:solidFill>
                <a:latin typeface="Tahoma"/>
                <a:cs typeface="Tahoma"/>
              </a:rPr>
              <a:t>database has </a:t>
            </a:r>
            <a:r>
              <a:rPr sz="1500">
                <a:solidFill>
                  <a:srgbClr val="FFFFFF"/>
                </a:solidFill>
                <a:latin typeface="Tahoma"/>
                <a:cs typeface="Tahoma"/>
              </a:rPr>
              <a:t> </a:t>
            </a:r>
            <a:r>
              <a:rPr sz="1500" spc="-5">
                <a:solidFill>
                  <a:srgbClr val="FFFFFF"/>
                </a:solidFill>
                <a:latin typeface="Tahoma"/>
                <a:cs typeface="Tahoma"/>
              </a:rPr>
              <a:t>multiple</a:t>
            </a:r>
            <a:r>
              <a:rPr sz="1500" spc="-45">
                <a:solidFill>
                  <a:srgbClr val="FFFFFF"/>
                </a:solidFill>
                <a:latin typeface="Tahoma"/>
                <a:cs typeface="Tahoma"/>
              </a:rPr>
              <a:t> </a:t>
            </a:r>
            <a:r>
              <a:rPr sz="1500" spc="-5">
                <a:solidFill>
                  <a:srgbClr val="FFFFFF"/>
                </a:solidFill>
                <a:latin typeface="Tahoma"/>
                <a:cs typeface="Tahoma"/>
              </a:rPr>
              <a:t>tables</a:t>
            </a:r>
            <a:r>
              <a:rPr sz="1500" spc="-45">
                <a:solidFill>
                  <a:srgbClr val="FFFFFF"/>
                </a:solidFill>
                <a:latin typeface="Tahoma"/>
                <a:cs typeface="Tahoma"/>
              </a:rPr>
              <a:t> </a:t>
            </a:r>
            <a:r>
              <a:rPr sz="1500" spc="-5">
                <a:solidFill>
                  <a:srgbClr val="FFFFFF"/>
                </a:solidFill>
                <a:latin typeface="Tahoma"/>
                <a:cs typeface="Tahoma"/>
              </a:rPr>
              <a:t>which </a:t>
            </a:r>
            <a:r>
              <a:rPr sz="1500" spc="-455">
                <a:solidFill>
                  <a:srgbClr val="FFFFFF"/>
                </a:solidFill>
                <a:latin typeface="Tahoma"/>
                <a:cs typeface="Tahoma"/>
              </a:rPr>
              <a:t> </a:t>
            </a:r>
            <a:r>
              <a:rPr sz="1500" spc="-10">
                <a:solidFill>
                  <a:srgbClr val="FFFFFF"/>
                </a:solidFill>
                <a:latin typeface="Tahoma"/>
                <a:cs typeface="Tahoma"/>
              </a:rPr>
              <a:t>have attributes </a:t>
            </a:r>
            <a:r>
              <a:rPr sz="1500" spc="-5">
                <a:solidFill>
                  <a:srgbClr val="FFFFFF"/>
                </a:solidFill>
                <a:latin typeface="Tahoma"/>
                <a:cs typeface="Tahoma"/>
              </a:rPr>
              <a:t> connecting each </a:t>
            </a:r>
            <a:r>
              <a:rPr sz="1500">
                <a:solidFill>
                  <a:srgbClr val="FFFFFF"/>
                </a:solidFill>
                <a:latin typeface="Tahoma"/>
                <a:cs typeface="Tahoma"/>
              </a:rPr>
              <a:t> </a:t>
            </a:r>
            <a:r>
              <a:rPr sz="1500" spc="-30">
                <a:solidFill>
                  <a:srgbClr val="FFFFFF"/>
                </a:solidFill>
                <a:latin typeface="Tahoma"/>
                <a:cs typeface="Tahoma"/>
              </a:rPr>
              <a:t>other.So </a:t>
            </a:r>
            <a:r>
              <a:rPr sz="1500" spc="-5">
                <a:solidFill>
                  <a:srgbClr val="FFFFFF"/>
                </a:solidFill>
                <a:latin typeface="Tahoma"/>
                <a:cs typeface="Tahoma"/>
              </a:rPr>
              <a:t>there is </a:t>
            </a:r>
            <a:r>
              <a:rPr sz="1500">
                <a:solidFill>
                  <a:srgbClr val="FFFFFF"/>
                </a:solidFill>
                <a:latin typeface="Tahoma"/>
                <a:cs typeface="Tahoma"/>
              </a:rPr>
              <a:t>a </a:t>
            </a:r>
            <a:r>
              <a:rPr sz="1500" spc="5">
                <a:solidFill>
                  <a:srgbClr val="FFFFFF"/>
                </a:solidFill>
                <a:latin typeface="Tahoma"/>
                <a:cs typeface="Tahoma"/>
              </a:rPr>
              <a:t> </a:t>
            </a:r>
            <a:r>
              <a:rPr sz="1500" spc="-5">
                <a:solidFill>
                  <a:srgbClr val="FFFFFF"/>
                </a:solidFill>
                <a:latin typeface="Tahoma"/>
                <a:cs typeface="Tahoma"/>
              </a:rPr>
              <a:t>need of making </a:t>
            </a:r>
            <a:r>
              <a:rPr sz="1500">
                <a:solidFill>
                  <a:srgbClr val="FFFFFF"/>
                </a:solidFill>
                <a:latin typeface="Tahoma"/>
                <a:cs typeface="Tahoma"/>
              </a:rPr>
              <a:t>a </a:t>
            </a:r>
            <a:r>
              <a:rPr sz="1500" spc="5">
                <a:solidFill>
                  <a:srgbClr val="FFFFFF"/>
                </a:solidFill>
                <a:latin typeface="Tahoma"/>
                <a:cs typeface="Tahoma"/>
              </a:rPr>
              <a:t> </a:t>
            </a:r>
            <a:r>
              <a:rPr sz="1500" spc="-5">
                <a:solidFill>
                  <a:srgbClr val="FFFFFF"/>
                </a:solidFill>
                <a:latin typeface="Tahoma"/>
                <a:cs typeface="Tahoma"/>
              </a:rPr>
              <a:t>connection between </a:t>
            </a:r>
            <a:r>
              <a:rPr sz="1500">
                <a:solidFill>
                  <a:srgbClr val="FFFFFF"/>
                </a:solidFill>
                <a:latin typeface="Tahoma"/>
                <a:cs typeface="Tahoma"/>
              </a:rPr>
              <a:t> </a:t>
            </a:r>
            <a:r>
              <a:rPr sz="1500" spc="-5">
                <a:solidFill>
                  <a:srgbClr val="FFFFFF"/>
                </a:solidFill>
                <a:latin typeface="Tahoma"/>
                <a:cs typeface="Tahoma"/>
              </a:rPr>
              <a:t>the</a:t>
            </a:r>
            <a:r>
              <a:rPr sz="1500" spc="-15">
                <a:solidFill>
                  <a:srgbClr val="FFFFFF"/>
                </a:solidFill>
                <a:latin typeface="Tahoma"/>
                <a:cs typeface="Tahoma"/>
              </a:rPr>
              <a:t> </a:t>
            </a:r>
            <a:r>
              <a:rPr sz="1500" spc="-5">
                <a:solidFill>
                  <a:srgbClr val="FFFFFF"/>
                </a:solidFill>
                <a:latin typeface="Tahoma"/>
                <a:cs typeface="Tahoma"/>
              </a:rPr>
              <a:t>tables.</a:t>
            </a:r>
            <a:endParaRPr sz="1500">
              <a:latin typeface="Tahoma"/>
              <a:cs typeface="Tahoma"/>
            </a:endParaRPr>
          </a:p>
        </p:txBody>
      </p:sp>
      <p:grpSp>
        <p:nvGrpSpPr>
          <p:cNvPr id="18" name="object 18"/>
          <p:cNvGrpSpPr/>
          <p:nvPr/>
        </p:nvGrpSpPr>
        <p:grpSpPr>
          <a:xfrm>
            <a:off x="7296160" y="1684456"/>
            <a:ext cx="2059939" cy="4815205"/>
            <a:chOff x="7296160" y="1684456"/>
            <a:chExt cx="2059939" cy="4815205"/>
          </a:xfrm>
        </p:grpSpPr>
        <p:sp>
          <p:nvSpPr>
            <p:cNvPr id="19" name="object 19"/>
            <p:cNvSpPr/>
            <p:nvPr/>
          </p:nvSpPr>
          <p:spPr>
            <a:xfrm>
              <a:off x="7302510" y="1690806"/>
              <a:ext cx="2047239" cy="4802505"/>
            </a:xfrm>
            <a:custGeom>
              <a:avLst/>
              <a:gdLst/>
              <a:ahLst/>
              <a:cxnLst/>
              <a:rect l="l" t="t" r="r" b="b"/>
              <a:pathLst>
                <a:path w="2047239" h="4802505">
                  <a:moveTo>
                    <a:pt x="1705992" y="4802028"/>
                  </a:moveTo>
                  <a:lnTo>
                    <a:pt x="341207" y="4802028"/>
                  </a:lnTo>
                  <a:lnTo>
                    <a:pt x="294907" y="4798913"/>
                  </a:lnTo>
                  <a:lnTo>
                    <a:pt x="250500" y="4789840"/>
                  </a:lnTo>
                  <a:lnTo>
                    <a:pt x="208394" y="4775214"/>
                  </a:lnTo>
                  <a:lnTo>
                    <a:pt x="168993" y="4755443"/>
                  </a:lnTo>
                  <a:lnTo>
                    <a:pt x="132705" y="4730933"/>
                  </a:lnTo>
                  <a:lnTo>
                    <a:pt x="99937" y="4702091"/>
                  </a:lnTo>
                  <a:lnTo>
                    <a:pt x="71094" y="4669322"/>
                  </a:lnTo>
                  <a:lnTo>
                    <a:pt x="46584" y="4633035"/>
                  </a:lnTo>
                  <a:lnTo>
                    <a:pt x="26813" y="4593634"/>
                  </a:lnTo>
                  <a:lnTo>
                    <a:pt x="12188" y="4551527"/>
                  </a:lnTo>
                  <a:lnTo>
                    <a:pt x="3114" y="4507121"/>
                  </a:lnTo>
                  <a:lnTo>
                    <a:pt x="0" y="4460821"/>
                  </a:lnTo>
                  <a:lnTo>
                    <a:pt x="0" y="341206"/>
                  </a:lnTo>
                  <a:lnTo>
                    <a:pt x="3114" y="294907"/>
                  </a:lnTo>
                  <a:lnTo>
                    <a:pt x="12188" y="250500"/>
                  </a:lnTo>
                  <a:lnTo>
                    <a:pt x="26813" y="208393"/>
                  </a:lnTo>
                  <a:lnTo>
                    <a:pt x="46584" y="168993"/>
                  </a:lnTo>
                  <a:lnTo>
                    <a:pt x="71094" y="132705"/>
                  </a:lnTo>
                  <a:lnTo>
                    <a:pt x="99937" y="99937"/>
                  </a:lnTo>
                  <a:lnTo>
                    <a:pt x="132705" y="71094"/>
                  </a:lnTo>
                  <a:lnTo>
                    <a:pt x="168993" y="46584"/>
                  </a:lnTo>
                  <a:lnTo>
                    <a:pt x="208394" y="26813"/>
                  </a:lnTo>
                  <a:lnTo>
                    <a:pt x="250500" y="12188"/>
                  </a:lnTo>
                  <a:lnTo>
                    <a:pt x="294907" y="3114"/>
                  </a:lnTo>
                  <a:lnTo>
                    <a:pt x="341207" y="0"/>
                  </a:lnTo>
                  <a:lnTo>
                    <a:pt x="1705992" y="0"/>
                  </a:lnTo>
                  <a:lnTo>
                    <a:pt x="1759691" y="4250"/>
                  </a:lnTo>
                  <a:lnTo>
                    <a:pt x="1811584" y="16749"/>
                  </a:lnTo>
                  <a:lnTo>
                    <a:pt x="1860755" y="37116"/>
                  </a:lnTo>
                  <a:lnTo>
                    <a:pt x="1906286" y="64971"/>
                  </a:lnTo>
                  <a:lnTo>
                    <a:pt x="1947262" y="99937"/>
                  </a:lnTo>
                  <a:lnTo>
                    <a:pt x="1982227" y="140913"/>
                  </a:lnTo>
                  <a:lnTo>
                    <a:pt x="2010083" y="186444"/>
                  </a:lnTo>
                  <a:lnTo>
                    <a:pt x="2030450" y="235615"/>
                  </a:lnTo>
                  <a:lnTo>
                    <a:pt x="2042949" y="287508"/>
                  </a:lnTo>
                  <a:lnTo>
                    <a:pt x="2047199" y="341206"/>
                  </a:lnTo>
                  <a:lnTo>
                    <a:pt x="2047199" y="4460821"/>
                  </a:lnTo>
                  <a:lnTo>
                    <a:pt x="2044085" y="4507121"/>
                  </a:lnTo>
                  <a:lnTo>
                    <a:pt x="2035011" y="4551527"/>
                  </a:lnTo>
                  <a:lnTo>
                    <a:pt x="2020386" y="4593634"/>
                  </a:lnTo>
                  <a:lnTo>
                    <a:pt x="2000615" y="4633035"/>
                  </a:lnTo>
                  <a:lnTo>
                    <a:pt x="1976105" y="4669322"/>
                  </a:lnTo>
                  <a:lnTo>
                    <a:pt x="1947262" y="4702091"/>
                  </a:lnTo>
                  <a:lnTo>
                    <a:pt x="1914494" y="4730933"/>
                  </a:lnTo>
                  <a:lnTo>
                    <a:pt x="1878206" y="4755443"/>
                  </a:lnTo>
                  <a:lnTo>
                    <a:pt x="1838806" y="4775214"/>
                  </a:lnTo>
                  <a:lnTo>
                    <a:pt x="1796699" y="4789840"/>
                  </a:lnTo>
                  <a:lnTo>
                    <a:pt x="1752292" y="4798913"/>
                  </a:lnTo>
                  <a:lnTo>
                    <a:pt x="1705992" y="4802028"/>
                  </a:lnTo>
                  <a:close/>
                </a:path>
              </a:pathLst>
            </a:custGeom>
            <a:solidFill>
              <a:srgbClr val="FF9900"/>
            </a:solidFill>
          </p:spPr>
          <p:txBody>
            <a:bodyPr wrap="square" lIns="0" tIns="0" rIns="0" bIns="0" rtlCol="0"/>
            <a:lstStyle/>
            <a:p>
              <a:endParaRPr/>
            </a:p>
          </p:txBody>
        </p:sp>
        <p:sp>
          <p:nvSpPr>
            <p:cNvPr id="20" name="object 20"/>
            <p:cNvSpPr/>
            <p:nvPr/>
          </p:nvSpPr>
          <p:spPr>
            <a:xfrm>
              <a:off x="7302510" y="1690806"/>
              <a:ext cx="2047239" cy="4802505"/>
            </a:xfrm>
            <a:custGeom>
              <a:avLst/>
              <a:gdLst/>
              <a:ahLst/>
              <a:cxnLst/>
              <a:rect l="l" t="t" r="r" b="b"/>
              <a:pathLst>
                <a:path w="2047239" h="4802505">
                  <a:moveTo>
                    <a:pt x="0" y="341206"/>
                  </a:moveTo>
                  <a:lnTo>
                    <a:pt x="3114" y="294907"/>
                  </a:lnTo>
                  <a:lnTo>
                    <a:pt x="12188" y="250500"/>
                  </a:lnTo>
                  <a:lnTo>
                    <a:pt x="26813" y="208393"/>
                  </a:lnTo>
                  <a:lnTo>
                    <a:pt x="46584" y="168993"/>
                  </a:lnTo>
                  <a:lnTo>
                    <a:pt x="71094" y="132705"/>
                  </a:lnTo>
                  <a:lnTo>
                    <a:pt x="99937" y="99937"/>
                  </a:lnTo>
                  <a:lnTo>
                    <a:pt x="132705" y="71094"/>
                  </a:lnTo>
                  <a:lnTo>
                    <a:pt x="168993" y="46584"/>
                  </a:lnTo>
                  <a:lnTo>
                    <a:pt x="208394" y="26813"/>
                  </a:lnTo>
                  <a:lnTo>
                    <a:pt x="250500" y="12188"/>
                  </a:lnTo>
                  <a:lnTo>
                    <a:pt x="294907" y="3114"/>
                  </a:lnTo>
                  <a:lnTo>
                    <a:pt x="341207" y="0"/>
                  </a:lnTo>
                  <a:lnTo>
                    <a:pt x="1705992" y="0"/>
                  </a:lnTo>
                  <a:lnTo>
                    <a:pt x="1759691" y="4250"/>
                  </a:lnTo>
                  <a:lnTo>
                    <a:pt x="1811584" y="16749"/>
                  </a:lnTo>
                  <a:lnTo>
                    <a:pt x="1860755" y="37116"/>
                  </a:lnTo>
                  <a:lnTo>
                    <a:pt x="1906286" y="64971"/>
                  </a:lnTo>
                  <a:lnTo>
                    <a:pt x="1947262" y="99937"/>
                  </a:lnTo>
                  <a:lnTo>
                    <a:pt x="1982227" y="140913"/>
                  </a:lnTo>
                  <a:lnTo>
                    <a:pt x="2010083" y="186444"/>
                  </a:lnTo>
                  <a:lnTo>
                    <a:pt x="2030450" y="235615"/>
                  </a:lnTo>
                  <a:lnTo>
                    <a:pt x="2042949" y="287508"/>
                  </a:lnTo>
                  <a:lnTo>
                    <a:pt x="2047199" y="341206"/>
                  </a:lnTo>
                  <a:lnTo>
                    <a:pt x="2047199" y="4460821"/>
                  </a:lnTo>
                  <a:lnTo>
                    <a:pt x="2044085" y="4507121"/>
                  </a:lnTo>
                  <a:lnTo>
                    <a:pt x="2035011" y="4551527"/>
                  </a:lnTo>
                  <a:lnTo>
                    <a:pt x="2020386" y="4593634"/>
                  </a:lnTo>
                  <a:lnTo>
                    <a:pt x="2000615" y="4633035"/>
                  </a:lnTo>
                  <a:lnTo>
                    <a:pt x="1976105" y="4669322"/>
                  </a:lnTo>
                  <a:lnTo>
                    <a:pt x="1947262" y="4702091"/>
                  </a:lnTo>
                  <a:lnTo>
                    <a:pt x="1914494" y="4730933"/>
                  </a:lnTo>
                  <a:lnTo>
                    <a:pt x="1878206" y="4755443"/>
                  </a:lnTo>
                  <a:lnTo>
                    <a:pt x="1838806" y="4775214"/>
                  </a:lnTo>
                  <a:lnTo>
                    <a:pt x="1796699" y="4789840"/>
                  </a:lnTo>
                  <a:lnTo>
                    <a:pt x="1752292" y="4798913"/>
                  </a:lnTo>
                  <a:lnTo>
                    <a:pt x="1705992" y="4802028"/>
                  </a:lnTo>
                  <a:lnTo>
                    <a:pt x="341207" y="4802028"/>
                  </a:lnTo>
                  <a:lnTo>
                    <a:pt x="294907" y="4798913"/>
                  </a:lnTo>
                  <a:lnTo>
                    <a:pt x="250500" y="4789840"/>
                  </a:lnTo>
                  <a:lnTo>
                    <a:pt x="208394" y="4775214"/>
                  </a:lnTo>
                  <a:lnTo>
                    <a:pt x="168993" y="4755443"/>
                  </a:lnTo>
                  <a:lnTo>
                    <a:pt x="132705" y="4730933"/>
                  </a:lnTo>
                  <a:lnTo>
                    <a:pt x="99937" y="4702091"/>
                  </a:lnTo>
                  <a:lnTo>
                    <a:pt x="71094" y="4669322"/>
                  </a:lnTo>
                  <a:lnTo>
                    <a:pt x="46584" y="4633035"/>
                  </a:lnTo>
                  <a:lnTo>
                    <a:pt x="26813" y="4593634"/>
                  </a:lnTo>
                  <a:lnTo>
                    <a:pt x="12188" y="4551527"/>
                  </a:lnTo>
                  <a:lnTo>
                    <a:pt x="3114" y="4507121"/>
                  </a:lnTo>
                  <a:lnTo>
                    <a:pt x="0" y="4460821"/>
                  </a:lnTo>
                  <a:lnTo>
                    <a:pt x="0" y="341206"/>
                  </a:lnTo>
                  <a:close/>
                </a:path>
              </a:pathLst>
            </a:custGeom>
            <a:ln w="12699">
              <a:solidFill>
                <a:srgbClr val="1B3052"/>
              </a:solidFill>
            </a:ln>
          </p:spPr>
          <p:txBody>
            <a:bodyPr wrap="square" lIns="0" tIns="0" rIns="0" bIns="0" rtlCol="0"/>
            <a:lstStyle/>
            <a:p>
              <a:endParaRPr/>
            </a:p>
          </p:txBody>
        </p:sp>
      </p:grpSp>
      <p:sp>
        <p:nvSpPr>
          <p:cNvPr id="21" name="object 21"/>
          <p:cNvSpPr txBox="1"/>
          <p:nvPr/>
        </p:nvSpPr>
        <p:spPr>
          <a:xfrm>
            <a:off x="7380615" y="1741568"/>
            <a:ext cx="1229360" cy="1193800"/>
          </a:xfrm>
          <a:prstGeom prst="rect">
            <a:avLst/>
          </a:prstGeom>
        </p:spPr>
        <p:txBody>
          <a:bodyPr vert="horz" wrap="square" lIns="0" tIns="12700" rIns="0" bIns="0" rtlCol="0">
            <a:spAutoFit/>
          </a:bodyPr>
          <a:lstStyle/>
          <a:p>
            <a:pPr marL="732155">
              <a:lnSpc>
                <a:spcPct val="100000"/>
              </a:lnSpc>
              <a:spcBef>
                <a:spcPts val="100"/>
              </a:spcBef>
            </a:pPr>
            <a:r>
              <a:rPr sz="2800" b="1" spc="-5">
                <a:solidFill>
                  <a:srgbClr val="FFFFFF"/>
                </a:solidFill>
                <a:latin typeface="Arial"/>
                <a:cs typeface="Arial"/>
              </a:rPr>
              <a:t>04</a:t>
            </a:r>
            <a:endParaRPr sz="2800">
              <a:latin typeface="Arial"/>
              <a:cs typeface="Arial"/>
            </a:endParaRPr>
          </a:p>
          <a:p>
            <a:pPr marL="12700" marR="5080">
              <a:lnSpc>
                <a:spcPct val="100000"/>
              </a:lnSpc>
              <a:spcBef>
                <a:spcPts val="1995"/>
              </a:spcBef>
            </a:pPr>
            <a:r>
              <a:rPr sz="1600" b="1" spc="-5">
                <a:solidFill>
                  <a:srgbClr val="FFFFFF"/>
                </a:solidFill>
                <a:latin typeface="Tahoma"/>
                <a:cs typeface="Tahoma"/>
              </a:rPr>
              <a:t>Insertion</a:t>
            </a:r>
            <a:r>
              <a:rPr sz="1600" b="1" spc="-95">
                <a:solidFill>
                  <a:srgbClr val="FFFFFF"/>
                </a:solidFill>
                <a:latin typeface="Tahoma"/>
                <a:cs typeface="Tahoma"/>
              </a:rPr>
              <a:t> </a:t>
            </a:r>
            <a:r>
              <a:rPr sz="1600" b="1" spc="-5">
                <a:solidFill>
                  <a:srgbClr val="FFFFFF"/>
                </a:solidFill>
                <a:latin typeface="Tahoma"/>
                <a:cs typeface="Tahoma"/>
              </a:rPr>
              <a:t>of </a:t>
            </a:r>
            <a:r>
              <a:rPr sz="1600" b="1" spc="-450">
                <a:solidFill>
                  <a:srgbClr val="FFFFFF"/>
                </a:solidFill>
                <a:latin typeface="Tahoma"/>
                <a:cs typeface="Tahoma"/>
              </a:rPr>
              <a:t> </a:t>
            </a:r>
            <a:r>
              <a:rPr sz="1600" b="1" spc="-5">
                <a:solidFill>
                  <a:srgbClr val="FFFFFF"/>
                </a:solidFill>
                <a:latin typeface="Tahoma"/>
                <a:cs typeface="Tahoma"/>
              </a:rPr>
              <a:t>Values</a:t>
            </a:r>
            <a:endParaRPr sz="1600">
              <a:latin typeface="Tahoma"/>
              <a:cs typeface="Tahoma"/>
            </a:endParaRPr>
          </a:p>
        </p:txBody>
      </p:sp>
      <p:sp>
        <p:nvSpPr>
          <p:cNvPr id="22" name="object 22"/>
          <p:cNvSpPr txBox="1"/>
          <p:nvPr/>
        </p:nvSpPr>
        <p:spPr>
          <a:xfrm>
            <a:off x="7375535" y="3200020"/>
            <a:ext cx="1589405" cy="1397000"/>
          </a:xfrm>
          <a:prstGeom prst="rect">
            <a:avLst/>
          </a:prstGeom>
        </p:spPr>
        <p:txBody>
          <a:bodyPr vert="horz" wrap="square" lIns="0" tIns="12700" rIns="0" bIns="0" rtlCol="0">
            <a:spAutoFit/>
          </a:bodyPr>
          <a:lstStyle/>
          <a:p>
            <a:pPr marL="12700" marR="5080">
              <a:lnSpc>
                <a:spcPct val="100000"/>
              </a:lnSpc>
              <a:spcBef>
                <a:spcPts val="100"/>
              </a:spcBef>
            </a:pPr>
            <a:r>
              <a:rPr sz="1500" spc="-5">
                <a:solidFill>
                  <a:srgbClr val="FFFFFF"/>
                </a:solidFill>
                <a:latin typeface="Tahoma"/>
                <a:cs typeface="Tahoma"/>
              </a:rPr>
              <a:t>Storing the data </a:t>
            </a:r>
            <a:r>
              <a:rPr sz="1500">
                <a:solidFill>
                  <a:srgbClr val="FFFFFF"/>
                </a:solidFill>
                <a:latin typeface="Tahoma"/>
                <a:cs typeface="Tahoma"/>
              </a:rPr>
              <a:t> </a:t>
            </a:r>
            <a:r>
              <a:rPr sz="1500" spc="-5">
                <a:solidFill>
                  <a:srgbClr val="FFFFFF"/>
                </a:solidFill>
                <a:latin typeface="Tahoma"/>
                <a:cs typeface="Tahoma"/>
              </a:rPr>
              <a:t>into the table </a:t>
            </a:r>
            <a:r>
              <a:rPr sz="1500">
                <a:solidFill>
                  <a:srgbClr val="FFFFFF"/>
                </a:solidFill>
                <a:latin typeface="Tahoma"/>
                <a:cs typeface="Tahoma"/>
              </a:rPr>
              <a:t> </a:t>
            </a:r>
            <a:r>
              <a:rPr sz="1500" spc="-5">
                <a:solidFill>
                  <a:srgbClr val="FFFFFF"/>
                </a:solidFill>
                <a:latin typeface="Tahoma"/>
                <a:cs typeface="Tahoma"/>
              </a:rPr>
              <a:t>under the </a:t>
            </a:r>
            <a:r>
              <a:rPr sz="1500" spc="-10">
                <a:solidFill>
                  <a:srgbClr val="FFFFFF"/>
                </a:solidFill>
                <a:latin typeface="Tahoma"/>
                <a:cs typeface="Tahoma"/>
              </a:rPr>
              <a:t>desired </a:t>
            </a:r>
            <a:r>
              <a:rPr sz="1500" spc="-5">
                <a:solidFill>
                  <a:srgbClr val="FFFFFF"/>
                </a:solidFill>
                <a:latin typeface="Tahoma"/>
                <a:cs typeface="Tahoma"/>
              </a:rPr>
              <a:t> </a:t>
            </a:r>
            <a:r>
              <a:rPr sz="1500" spc="-10">
                <a:solidFill>
                  <a:srgbClr val="FFFFFF"/>
                </a:solidFill>
                <a:latin typeface="Tahoma"/>
                <a:cs typeface="Tahoma"/>
              </a:rPr>
              <a:t>attribute for future </a:t>
            </a:r>
            <a:r>
              <a:rPr sz="1500" spc="-455">
                <a:solidFill>
                  <a:srgbClr val="FFFFFF"/>
                </a:solidFill>
                <a:latin typeface="Tahoma"/>
                <a:cs typeface="Tahoma"/>
              </a:rPr>
              <a:t> </a:t>
            </a:r>
            <a:r>
              <a:rPr sz="1500" spc="-10">
                <a:solidFill>
                  <a:srgbClr val="FFFFFF"/>
                </a:solidFill>
                <a:latin typeface="Tahoma"/>
                <a:cs typeface="Tahoma"/>
              </a:rPr>
              <a:t>reference </a:t>
            </a:r>
            <a:r>
              <a:rPr sz="1500" spc="-5">
                <a:solidFill>
                  <a:srgbClr val="FFFFFF"/>
                </a:solidFill>
                <a:latin typeface="Tahoma"/>
                <a:cs typeface="Tahoma"/>
              </a:rPr>
              <a:t>and </a:t>
            </a:r>
            <a:r>
              <a:rPr sz="1500">
                <a:solidFill>
                  <a:srgbClr val="FFFFFF"/>
                </a:solidFill>
                <a:latin typeface="Tahoma"/>
                <a:cs typeface="Tahoma"/>
              </a:rPr>
              <a:t> </a:t>
            </a:r>
            <a:r>
              <a:rPr sz="1500" spc="-5">
                <a:solidFill>
                  <a:srgbClr val="FFFFFF"/>
                </a:solidFill>
                <a:latin typeface="Tahoma"/>
                <a:cs typeface="Tahoma"/>
              </a:rPr>
              <a:t>manipulation.</a:t>
            </a:r>
            <a:endParaRPr sz="1500">
              <a:latin typeface="Tahoma"/>
              <a:cs typeface="Tahoma"/>
            </a:endParaRPr>
          </a:p>
        </p:txBody>
      </p:sp>
      <p:grpSp>
        <p:nvGrpSpPr>
          <p:cNvPr id="23" name="object 23"/>
          <p:cNvGrpSpPr/>
          <p:nvPr/>
        </p:nvGrpSpPr>
        <p:grpSpPr>
          <a:xfrm>
            <a:off x="9526280" y="1684454"/>
            <a:ext cx="2059939" cy="4815205"/>
            <a:chOff x="9526280" y="1684454"/>
            <a:chExt cx="2059939" cy="4815205"/>
          </a:xfrm>
        </p:grpSpPr>
        <p:sp>
          <p:nvSpPr>
            <p:cNvPr id="24" name="object 24"/>
            <p:cNvSpPr/>
            <p:nvPr/>
          </p:nvSpPr>
          <p:spPr>
            <a:xfrm>
              <a:off x="9532630" y="1690804"/>
              <a:ext cx="2047239" cy="4802505"/>
            </a:xfrm>
            <a:custGeom>
              <a:avLst/>
              <a:gdLst/>
              <a:ahLst/>
              <a:cxnLst/>
              <a:rect l="l" t="t" r="r" b="b"/>
              <a:pathLst>
                <a:path w="2047239" h="4802505">
                  <a:moveTo>
                    <a:pt x="1705992" y="4802028"/>
                  </a:moveTo>
                  <a:lnTo>
                    <a:pt x="341206" y="4802028"/>
                  </a:lnTo>
                  <a:lnTo>
                    <a:pt x="294906" y="4798913"/>
                  </a:lnTo>
                  <a:lnTo>
                    <a:pt x="250500" y="4789840"/>
                  </a:lnTo>
                  <a:lnTo>
                    <a:pt x="208393" y="4775214"/>
                  </a:lnTo>
                  <a:lnTo>
                    <a:pt x="168992" y="4755443"/>
                  </a:lnTo>
                  <a:lnTo>
                    <a:pt x="132705" y="4730933"/>
                  </a:lnTo>
                  <a:lnTo>
                    <a:pt x="99936" y="4702091"/>
                  </a:lnTo>
                  <a:lnTo>
                    <a:pt x="71094" y="4669323"/>
                  </a:lnTo>
                  <a:lnTo>
                    <a:pt x="46584" y="4633035"/>
                  </a:lnTo>
                  <a:lnTo>
                    <a:pt x="26813" y="4593634"/>
                  </a:lnTo>
                  <a:lnTo>
                    <a:pt x="12188" y="4551528"/>
                  </a:lnTo>
                  <a:lnTo>
                    <a:pt x="3114" y="4507121"/>
                  </a:lnTo>
                  <a:lnTo>
                    <a:pt x="0" y="4460821"/>
                  </a:lnTo>
                  <a:lnTo>
                    <a:pt x="0" y="341206"/>
                  </a:lnTo>
                  <a:lnTo>
                    <a:pt x="3114" y="294907"/>
                  </a:lnTo>
                  <a:lnTo>
                    <a:pt x="12188" y="250500"/>
                  </a:lnTo>
                  <a:lnTo>
                    <a:pt x="26813" y="208393"/>
                  </a:lnTo>
                  <a:lnTo>
                    <a:pt x="46584" y="168993"/>
                  </a:lnTo>
                  <a:lnTo>
                    <a:pt x="71094" y="132705"/>
                  </a:lnTo>
                  <a:lnTo>
                    <a:pt x="99936" y="99937"/>
                  </a:lnTo>
                  <a:lnTo>
                    <a:pt x="132705" y="71094"/>
                  </a:lnTo>
                  <a:lnTo>
                    <a:pt x="168992" y="46584"/>
                  </a:lnTo>
                  <a:lnTo>
                    <a:pt x="208393" y="26813"/>
                  </a:lnTo>
                  <a:lnTo>
                    <a:pt x="250500" y="12188"/>
                  </a:lnTo>
                  <a:lnTo>
                    <a:pt x="294906" y="3114"/>
                  </a:lnTo>
                  <a:lnTo>
                    <a:pt x="341206" y="0"/>
                  </a:lnTo>
                  <a:lnTo>
                    <a:pt x="1705992" y="0"/>
                  </a:lnTo>
                  <a:lnTo>
                    <a:pt x="1759691" y="4250"/>
                  </a:lnTo>
                  <a:lnTo>
                    <a:pt x="1811584" y="16749"/>
                  </a:lnTo>
                  <a:lnTo>
                    <a:pt x="1860755" y="37116"/>
                  </a:lnTo>
                  <a:lnTo>
                    <a:pt x="1906286" y="64972"/>
                  </a:lnTo>
                  <a:lnTo>
                    <a:pt x="1947262" y="99937"/>
                  </a:lnTo>
                  <a:lnTo>
                    <a:pt x="1982227" y="140913"/>
                  </a:lnTo>
                  <a:lnTo>
                    <a:pt x="2010083" y="186445"/>
                  </a:lnTo>
                  <a:lnTo>
                    <a:pt x="2030450" y="235615"/>
                  </a:lnTo>
                  <a:lnTo>
                    <a:pt x="2042949" y="287508"/>
                  </a:lnTo>
                  <a:lnTo>
                    <a:pt x="2047199" y="341206"/>
                  </a:lnTo>
                  <a:lnTo>
                    <a:pt x="2047199" y="4460821"/>
                  </a:lnTo>
                  <a:lnTo>
                    <a:pt x="2044085" y="4507121"/>
                  </a:lnTo>
                  <a:lnTo>
                    <a:pt x="2035011" y="4551528"/>
                  </a:lnTo>
                  <a:lnTo>
                    <a:pt x="2020386" y="4593634"/>
                  </a:lnTo>
                  <a:lnTo>
                    <a:pt x="2000615" y="4633035"/>
                  </a:lnTo>
                  <a:lnTo>
                    <a:pt x="1976105" y="4669323"/>
                  </a:lnTo>
                  <a:lnTo>
                    <a:pt x="1947262" y="4702091"/>
                  </a:lnTo>
                  <a:lnTo>
                    <a:pt x="1914494" y="4730933"/>
                  </a:lnTo>
                  <a:lnTo>
                    <a:pt x="1878206" y="4755443"/>
                  </a:lnTo>
                  <a:lnTo>
                    <a:pt x="1838805" y="4775214"/>
                  </a:lnTo>
                  <a:lnTo>
                    <a:pt x="1796699" y="4789840"/>
                  </a:lnTo>
                  <a:lnTo>
                    <a:pt x="1752292" y="4798913"/>
                  </a:lnTo>
                  <a:lnTo>
                    <a:pt x="1705992" y="4802028"/>
                  </a:lnTo>
                  <a:close/>
                </a:path>
              </a:pathLst>
            </a:custGeom>
            <a:solidFill>
              <a:srgbClr val="00B0F0"/>
            </a:solidFill>
          </p:spPr>
          <p:txBody>
            <a:bodyPr wrap="square" lIns="0" tIns="0" rIns="0" bIns="0" rtlCol="0"/>
            <a:lstStyle/>
            <a:p>
              <a:endParaRPr/>
            </a:p>
          </p:txBody>
        </p:sp>
        <p:sp>
          <p:nvSpPr>
            <p:cNvPr id="25" name="object 25"/>
            <p:cNvSpPr/>
            <p:nvPr/>
          </p:nvSpPr>
          <p:spPr>
            <a:xfrm>
              <a:off x="9532630" y="1690804"/>
              <a:ext cx="2047239" cy="4802505"/>
            </a:xfrm>
            <a:custGeom>
              <a:avLst/>
              <a:gdLst/>
              <a:ahLst/>
              <a:cxnLst/>
              <a:rect l="l" t="t" r="r" b="b"/>
              <a:pathLst>
                <a:path w="2047239" h="4802505">
                  <a:moveTo>
                    <a:pt x="0" y="341206"/>
                  </a:moveTo>
                  <a:lnTo>
                    <a:pt x="3114" y="294907"/>
                  </a:lnTo>
                  <a:lnTo>
                    <a:pt x="12188" y="250500"/>
                  </a:lnTo>
                  <a:lnTo>
                    <a:pt x="26813" y="208393"/>
                  </a:lnTo>
                  <a:lnTo>
                    <a:pt x="46584" y="168993"/>
                  </a:lnTo>
                  <a:lnTo>
                    <a:pt x="71094" y="132705"/>
                  </a:lnTo>
                  <a:lnTo>
                    <a:pt x="99936" y="99937"/>
                  </a:lnTo>
                  <a:lnTo>
                    <a:pt x="132705" y="71094"/>
                  </a:lnTo>
                  <a:lnTo>
                    <a:pt x="168992" y="46584"/>
                  </a:lnTo>
                  <a:lnTo>
                    <a:pt x="208393" y="26813"/>
                  </a:lnTo>
                  <a:lnTo>
                    <a:pt x="250500" y="12188"/>
                  </a:lnTo>
                  <a:lnTo>
                    <a:pt x="294906" y="3114"/>
                  </a:lnTo>
                  <a:lnTo>
                    <a:pt x="341206" y="0"/>
                  </a:lnTo>
                  <a:lnTo>
                    <a:pt x="1705992" y="0"/>
                  </a:lnTo>
                  <a:lnTo>
                    <a:pt x="1759691" y="4250"/>
                  </a:lnTo>
                  <a:lnTo>
                    <a:pt x="1811584" y="16749"/>
                  </a:lnTo>
                  <a:lnTo>
                    <a:pt x="1860755" y="37116"/>
                  </a:lnTo>
                  <a:lnTo>
                    <a:pt x="1906286" y="64972"/>
                  </a:lnTo>
                  <a:lnTo>
                    <a:pt x="1947262" y="99937"/>
                  </a:lnTo>
                  <a:lnTo>
                    <a:pt x="1982227" y="140913"/>
                  </a:lnTo>
                  <a:lnTo>
                    <a:pt x="2010083" y="186445"/>
                  </a:lnTo>
                  <a:lnTo>
                    <a:pt x="2030450" y="235615"/>
                  </a:lnTo>
                  <a:lnTo>
                    <a:pt x="2042949" y="287508"/>
                  </a:lnTo>
                  <a:lnTo>
                    <a:pt x="2047199" y="341206"/>
                  </a:lnTo>
                  <a:lnTo>
                    <a:pt x="2047199" y="4460821"/>
                  </a:lnTo>
                  <a:lnTo>
                    <a:pt x="2044085" y="4507121"/>
                  </a:lnTo>
                  <a:lnTo>
                    <a:pt x="2035011" y="4551528"/>
                  </a:lnTo>
                  <a:lnTo>
                    <a:pt x="2020386" y="4593634"/>
                  </a:lnTo>
                  <a:lnTo>
                    <a:pt x="2000615" y="4633035"/>
                  </a:lnTo>
                  <a:lnTo>
                    <a:pt x="1976105" y="4669323"/>
                  </a:lnTo>
                  <a:lnTo>
                    <a:pt x="1947262" y="4702091"/>
                  </a:lnTo>
                  <a:lnTo>
                    <a:pt x="1914494" y="4730933"/>
                  </a:lnTo>
                  <a:lnTo>
                    <a:pt x="1878206" y="4755443"/>
                  </a:lnTo>
                  <a:lnTo>
                    <a:pt x="1838805" y="4775214"/>
                  </a:lnTo>
                  <a:lnTo>
                    <a:pt x="1796699" y="4789840"/>
                  </a:lnTo>
                  <a:lnTo>
                    <a:pt x="1752292" y="4798913"/>
                  </a:lnTo>
                  <a:lnTo>
                    <a:pt x="1705992" y="4802028"/>
                  </a:lnTo>
                  <a:lnTo>
                    <a:pt x="341206" y="4802028"/>
                  </a:lnTo>
                  <a:lnTo>
                    <a:pt x="294906" y="4798913"/>
                  </a:lnTo>
                  <a:lnTo>
                    <a:pt x="250500" y="4789840"/>
                  </a:lnTo>
                  <a:lnTo>
                    <a:pt x="208393" y="4775214"/>
                  </a:lnTo>
                  <a:lnTo>
                    <a:pt x="168992" y="4755443"/>
                  </a:lnTo>
                  <a:lnTo>
                    <a:pt x="132705" y="4730933"/>
                  </a:lnTo>
                  <a:lnTo>
                    <a:pt x="99936" y="4702091"/>
                  </a:lnTo>
                  <a:lnTo>
                    <a:pt x="71094" y="4669323"/>
                  </a:lnTo>
                  <a:lnTo>
                    <a:pt x="46584" y="4633035"/>
                  </a:lnTo>
                  <a:lnTo>
                    <a:pt x="26813" y="4593634"/>
                  </a:lnTo>
                  <a:lnTo>
                    <a:pt x="12188" y="4551528"/>
                  </a:lnTo>
                  <a:lnTo>
                    <a:pt x="3114" y="4507121"/>
                  </a:lnTo>
                  <a:lnTo>
                    <a:pt x="0" y="4460821"/>
                  </a:lnTo>
                  <a:lnTo>
                    <a:pt x="0" y="341206"/>
                  </a:lnTo>
                  <a:close/>
                </a:path>
              </a:pathLst>
            </a:custGeom>
            <a:ln w="12699">
              <a:solidFill>
                <a:srgbClr val="1B3052"/>
              </a:solidFill>
            </a:ln>
          </p:spPr>
          <p:txBody>
            <a:bodyPr wrap="square" lIns="0" tIns="0" rIns="0" bIns="0" rtlCol="0"/>
            <a:lstStyle/>
            <a:p>
              <a:endParaRPr/>
            </a:p>
          </p:txBody>
        </p:sp>
      </p:grpSp>
      <p:sp>
        <p:nvSpPr>
          <p:cNvPr id="26" name="object 26"/>
          <p:cNvSpPr txBox="1"/>
          <p:nvPr/>
        </p:nvSpPr>
        <p:spPr>
          <a:xfrm>
            <a:off x="9623948" y="1741568"/>
            <a:ext cx="1868170" cy="1193800"/>
          </a:xfrm>
          <a:prstGeom prst="rect">
            <a:avLst/>
          </a:prstGeom>
        </p:spPr>
        <p:txBody>
          <a:bodyPr vert="horz" wrap="square" lIns="0" tIns="12700" rIns="0" bIns="0" rtlCol="0">
            <a:spAutoFit/>
          </a:bodyPr>
          <a:lstStyle/>
          <a:p>
            <a:pPr marR="18415" algn="ctr">
              <a:lnSpc>
                <a:spcPct val="100000"/>
              </a:lnSpc>
              <a:spcBef>
                <a:spcPts val="100"/>
              </a:spcBef>
            </a:pPr>
            <a:r>
              <a:rPr sz="2800" b="1" spc="-5">
                <a:solidFill>
                  <a:srgbClr val="FFFFFF"/>
                </a:solidFill>
                <a:latin typeface="Arial"/>
                <a:cs typeface="Arial"/>
              </a:rPr>
              <a:t>05</a:t>
            </a:r>
            <a:endParaRPr sz="2800">
              <a:latin typeface="Arial"/>
              <a:cs typeface="Arial"/>
            </a:endParaRPr>
          </a:p>
          <a:p>
            <a:pPr marL="12700" marR="5080" indent="1270" algn="ctr">
              <a:lnSpc>
                <a:spcPct val="100000"/>
              </a:lnSpc>
              <a:spcBef>
                <a:spcPts val="1995"/>
              </a:spcBef>
            </a:pPr>
            <a:r>
              <a:rPr sz="1600" b="1" spc="-5">
                <a:solidFill>
                  <a:srgbClr val="FFFFFF"/>
                </a:solidFill>
                <a:latin typeface="Tahoma"/>
                <a:cs typeface="Tahoma"/>
              </a:rPr>
              <a:t>Manipulation </a:t>
            </a:r>
            <a:r>
              <a:rPr sz="1600" b="1">
                <a:solidFill>
                  <a:srgbClr val="FFFFFF"/>
                </a:solidFill>
                <a:latin typeface="Tahoma"/>
                <a:cs typeface="Tahoma"/>
              </a:rPr>
              <a:t>&amp; </a:t>
            </a:r>
            <a:r>
              <a:rPr sz="1600" b="1" spc="5">
                <a:solidFill>
                  <a:srgbClr val="FFFFFF"/>
                </a:solidFill>
                <a:latin typeface="Tahoma"/>
                <a:cs typeface="Tahoma"/>
              </a:rPr>
              <a:t> </a:t>
            </a:r>
            <a:r>
              <a:rPr sz="1600" b="1" spc="-5">
                <a:solidFill>
                  <a:srgbClr val="FFFFFF"/>
                </a:solidFill>
                <a:latin typeface="Tahoma"/>
                <a:cs typeface="Tahoma"/>
              </a:rPr>
              <a:t>Displaying</a:t>
            </a:r>
            <a:r>
              <a:rPr sz="1600" b="1" spc="-50">
                <a:solidFill>
                  <a:srgbClr val="FFFFFF"/>
                </a:solidFill>
                <a:latin typeface="Tahoma"/>
                <a:cs typeface="Tahoma"/>
              </a:rPr>
              <a:t> </a:t>
            </a:r>
            <a:r>
              <a:rPr sz="1600" b="1" spc="-5">
                <a:solidFill>
                  <a:srgbClr val="FFFFFF"/>
                </a:solidFill>
                <a:latin typeface="Tahoma"/>
                <a:cs typeface="Tahoma"/>
              </a:rPr>
              <a:t>of</a:t>
            </a:r>
            <a:r>
              <a:rPr sz="1600" b="1" spc="-45">
                <a:solidFill>
                  <a:srgbClr val="FFFFFF"/>
                </a:solidFill>
                <a:latin typeface="Tahoma"/>
                <a:cs typeface="Tahoma"/>
              </a:rPr>
              <a:t> </a:t>
            </a:r>
            <a:r>
              <a:rPr sz="1600" b="1" spc="-5">
                <a:solidFill>
                  <a:srgbClr val="FFFFFF"/>
                </a:solidFill>
                <a:latin typeface="Tahoma"/>
                <a:cs typeface="Tahoma"/>
              </a:rPr>
              <a:t>data</a:t>
            </a:r>
            <a:endParaRPr sz="1600">
              <a:latin typeface="Tahoma"/>
              <a:cs typeface="Tahoma"/>
            </a:endParaRPr>
          </a:p>
        </p:txBody>
      </p:sp>
      <p:sp>
        <p:nvSpPr>
          <p:cNvPr id="27" name="object 27"/>
          <p:cNvSpPr txBox="1"/>
          <p:nvPr/>
        </p:nvSpPr>
        <p:spPr>
          <a:xfrm>
            <a:off x="9605650" y="3200029"/>
            <a:ext cx="1771014" cy="939800"/>
          </a:xfrm>
          <a:prstGeom prst="rect">
            <a:avLst/>
          </a:prstGeom>
        </p:spPr>
        <p:txBody>
          <a:bodyPr vert="horz" wrap="square" lIns="0" tIns="12700" rIns="0" bIns="0" rtlCol="0">
            <a:spAutoFit/>
          </a:bodyPr>
          <a:lstStyle/>
          <a:p>
            <a:pPr marL="12700" marR="5080">
              <a:lnSpc>
                <a:spcPct val="100000"/>
              </a:lnSpc>
              <a:spcBef>
                <a:spcPts val="100"/>
              </a:spcBef>
            </a:pPr>
            <a:r>
              <a:rPr sz="1500" spc="-5">
                <a:solidFill>
                  <a:srgbClr val="FFFFFF"/>
                </a:solidFill>
                <a:latin typeface="Tahoma"/>
                <a:cs typeface="Tahoma"/>
              </a:rPr>
              <a:t>Displaying the data </a:t>
            </a:r>
            <a:r>
              <a:rPr sz="1500">
                <a:solidFill>
                  <a:srgbClr val="FFFFFF"/>
                </a:solidFill>
                <a:latin typeface="Tahoma"/>
                <a:cs typeface="Tahoma"/>
              </a:rPr>
              <a:t> </a:t>
            </a:r>
            <a:r>
              <a:rPr sz="1500" spc="-10">
                <a:solidFill>
                  <a:srgbClr val="FFFFFF"/>
                </a:solidFill>
                <a:latin typeface="Tahoma"/>
                <a:cs typeface="Tahoma"/>
              </a:rPr>
              <a:t>required </a:t>
            </a:r>
            <a:r>
              <a:rPr sz="1500" spc="-5">
                <a:solidFill>
                  <a:srgbClr val="FFFFFF"/>
                </a:solidFill>
                <a:latin typeface="Tahoma"/>
                <a:cs typeface="Tahoma"/>
              </a:rPr>
              <a:t>or changing </a:t>
            </a:r>
            <a:r>
              <a:rPr sz="1500" spc="-455">
                <a:solidFill>
                  <a:srgbClr val="FFFFFF"/>
                </a:solidFill>
                <a:latin typeface="Tahoma"/>
                <a:cs typeface="Tahoma"/>
              </a:rPr>
              <a:t> </a:t>
            </a:r>
            <a:r>
              <a:rPr sz="1500" spc="-5">
                <a:solidFill>
                  <a:srgbClr val="FFFFFF"/>
                </a:solidFill>
                <a:latin typeface="Tahoma"/>
                <a:cs typeface="Tahoma"/>
              </a:rPr>
              <a:t>the data when </a:t>
            </a:r>
            <a:r>
              <a:rPr sz="1500">
                <a:solidFill>
                  <a:srgbClr val="FFFFFF"/>
                </a:solidFill>
                <a:latin typeface="Tahoma"/>
                <a:cs typeface="Tahoma"/>
              </a:rPr>
              <a:t> </a:t>
            </a:r>
            <a:r>
              <a:rPr sz="1500" spc="-5">
                <a:solidFill>
                  <a:srgbClr val="FFFFFF"/>
                </a:solidFill>
                <a:latin typeface="Tahoma"/>
                <a:cs typeface="Tahoma"/>
              </a:rPr>
              <a:t>needed.</a:t>
            </a:r>
            <a:endParaRPr sz="1500">
              <a:latin typeface="Tahoma"/>
              <a:cs typeface="Tahoma"/>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pc="-5" dirty="0" smtClean="0">
                <a:latin typeface="Times New Roman" pitchFamily="18" charset="0"/>
                <a:cs typeface="Times New Roman" pitchFamily="18" charset="0"/>
              </a:rPr>
              <a:t>TAKEAWAYS &amp; CONCLUSIONS</a:t>
            </a:r>
            <a:endParaRPr lang="en-US" dirty="0"/>
          </a:p>
        </p:txBody>
      </p:sp>
      <p:sp>
        <p:nvSpPr>
          <p:cNvPr id="3" name="Content Placeholder 2"/>
          <p:cNvSpPr>
            <a:spLocks noGrp="1"/>
          </p:cNvSpPr>
          <p:nvPr>
            <p:ph idx="1"/>
          </p:nvPr>
        </p:nvSpPr>
        <p:spPr>
          <a:xfrm>
            <a:off x="457200" y="1772816"/>
            <a:ext cx="10607352" cy="4353347"/>
          </a:xfrm>
        </p:spPr>
        <p:txBody>
          <a:bodyPr>
            <a:normAutofit/>
          </a:bodyPr>
          <a:lstStyle/>
          <a:p>
            <a:r>
              <a:rPr lang="en-US" sz="1600" spc="-5" dirty="0" smtClean="0">
                <a:latin typeface="Times New Roman" pitchFamily="18" charset="0"/>
                <a:cs typeface="Times New Roman" pitchFamily="18" charset="0"/>
              </a:rPr>
              <a:t>The</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project</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gave</a:t>
            </a:r>
            <a:r>
              <a:rPr lang="en-US" sz="1600" spc="-1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a</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basic</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understanding</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of</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how</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different</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database</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works.</a:t>
            </a:r>
            <a:endParaRPr lang="en-US" sz="1600" dirty="0" smtClean="0">
              <a:latin typeface="Times New Roman" pitchFamily="18" charset="0"/>
              <a:cs typeface="Times New Roman" pitchFamily="18" charset="0"/>
            </a:endParaRPr>
          </a:p>
          <a:p>
            <a:r>
              <a:rPr lang="en-US" sz="1600" spc="-5" dirty="0" smtClean="0">
                <a:latin typeface="Times New Roman" pitchFamily="18" charset="0"/>
                <a:cs typeface="Times New Roman" pitchFamily="18" charset="0"/>
              </a:rPr>
              <a:t>As </a:t>
            </a:r>
            <a:r>
              <a:rPr lang="en-US" sz="1600" spc="-5" dirty="0" smtClean="0">
                <a:latin typeface="Times New Roman" pitchFamily="18" charset="0"/>
                <a:cs typeface="Times New Roman" pitchFamily="18" charset="0"/>
              </a:rPr>
              <a:t>the importance of collecting, storing, and analyzing data increases day by day, the use of </a:t>
            </a:r>
            <a:r>
              <a:rPr lang="en-US" sz="160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improved database management systems </a:t>
            </a:r>
            <a:r>
              <a:rPr lang="en-US" sz="160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especially those based in the cloud </a:t>
            </a:r>
            <a:r>
              <a:rPr lang="en-US" sz="160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will continue to </a:t>
            </a:r>
            <a:r>
              <a:rPr lang="en-US" sz="1600" spc="-455"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help</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businesses perform</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Data Management tasks</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and achieve more</a:t>
            </a:r>
            <a:r>
              <a:rPr lang="en-US" sz="1600" spc="-10" dirty="0" smtClean="0">
                <a:latin typeface="Times New Roman" pitchFamily="18" charset="0"/>
                <a:cs typeface="Times New Roman" pitchFamily="18" charset="0"/>
              </a:rPr>
              <a:t> </a:t>
            </a:r>
            <a:r>
              <a:rPr lang="en-US" sz="1600" spc="-5" dirty="0" smtClean="0">
                <a:latin typeface="Times New Roman" pitchFamily="18" charset="0"/>
                <a:cs typeface="Times New Roman" pitchFamily="18" charset="0"/>
              </a:rPr>
              <a:t>productive results</a:t>
            </a:r>
            <a:endParaRPr lang="en-US" sz="16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6.0.21"/>
  <p:tag name="AS_OS" val="Unix 6.2.0.1011"/>
  <p:tag name="AS_RELEASE_DATE" val="2022.06.14"/>
  <p:tag name="AS_TITLE" val="Aspose.Slides for .NET5"/>
  <p:tag name="AS_VERSION" val="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TotalTime>
  <Words>4261</Words>
  <Application>Microsoft Office PowerPoint</Application>
  <PresentationFormat>Custom</PresentationFormat>
  <Paragraphs>604</Paragraphs>
  <Slides>54</Slides>
  <Notes>0</Notes>
  <HiddenSlides>0</HiddenSlides>
  <MMClips>0</MMClip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Office Theme</vt:lpstr>
      <vt:lpstr>1_Office Theme</vt:lpstr>
      <vt:lpstr>RETAIL BANKING</vt:lpstr>
      <vt:lpstr> INTRODUCTION</vt:lpstr>
      <vt:lpstr>PROBLEM STATEMENT</vt:lpstr>
      <vt:lpstr>TECHNOLOGIES USED</vt:lpstr>
      <vt:lpstr> SKILLS DEVELOPED / USED </vt:lpstr>
      <vt:lpstr>DATA DESCRIPTION</vt:lpstr>
      <vt:lpstr>Slide 7</vt:lpstr>
      <vt:lpstr>PROBLEM SOLVING STEPS</vt:lpstr>
      <vt:lpstr>TAKEAWAYS &amp; CONCLUSIONS</vt:lpstr>
      <vt:lpstr>DESCRIPTION</vt:lpstr>
      <vt:lpstr>ENTITY RELATIONSHIP DIAGRAM: </vt:lpstr>
      <vt:lpstr>DATA GIVEN:</vt:lpstr>
      <vt:lpstr>QUESTION 1 :Create database bank and write sql query to create above schema with constraints </vt:lpstr>
      <vt:lpstr>Output:</vt:lpstr>
      <vt:lpstr>CODE BREAKDOWN:  </vt:lpstr>
      <vt:lpstr>QUESTION 2. Inserting Records into created tables</vt:lpstr>
      <vt:lpstr>OUTPUT:</vt:lpstr>
      <vt:lpstr>QUESTION 3: Select unique occupation from customer table</vt:lpstr>
      <vt:lpstr>QUESTION 4:  Sort accounts according to current balance</vt:lpstr>
      <vt:lpstr>QUESTION 5: Find the Date of Birth of customer name ‘Ramesh’</vt:lpstr>
      <vt:lpstr>QUESTION 6. Add column city to branch table</vt:lpstr>
      <vt:lpstr>QUESTION 7. Update the mname and lname of employee ‘BELLA’ and set to ‘KARAN’, ‘SINGH’</vt:lpstr>
      <vt:lpstr>QUESTION 8. Select accounts opened between '2012-07-01' AND '2013-01-01'</vt:lpstr>
      <vt:lpstr>QUESTION 9. List the names of customers having ‘a’ as the second letter in their names </vt:lpstr>
      <vt:lpstr>QUESTION 10.Find the lowest balance from customer and account table</vt:lpstr>
      <vt:lpstr>QUESTION 11. Give the count of customer for each occupation</vt:lpstr>
      <vt:lpstr>QUESTION 12. Write a query to find the name (first_name, last_name) of the employees who are managers.</vt:lpstr>
      <vt:lpstr>QUESTION 13. List name of all employees whose name ends with a</vt:lpstr>
      <vt:lpstr>QUESTION 14. Select the details of the employee who work either for department ‘loan’ or ‘credit’</vt:lpstr>
      <vt:lpstr>QUESTION 15. Write a query to display the customer number, customer firstname, account number for the customer’s who are born after 15th of any month.</vt:lpstr>
      <vt:lpstr>QUESTION  16. Write a query to display the customer’s number, customer’s firstname, branch id and balance amount for people using JOIN.</vt:lpstr>
      <vt:lpstr>QUESTION 17. Create a virtual table to store the customers who are having the accounts in the same city as they live</vt:lpstr>
      <vt:lpstr> QUESTION 18 : Create a transaction table with following details  </vt:lpstr>
      <vt:lpstr>Slide 34</vt:lpstr>
      <vt:lpstr>QUESTION 19. Write a query to display the details of customer with second highest balance. </vt:lpstr>
      <vt:lpstr>CREATING A DATABASE CASESTUDY</vt:lpstr>
      <vt:lpstr>.</vt:lpstr>
      <vt:lpstr>ADDING CONSTRAINTS:</vt:lpstr>
      <vt:lpstr>.</vt:lpstr>
      <vt:lpstr>Slide 40</vt:lpstr>
      <vt:lpstr>Question 1. Display the product details as per the following criteria and sort them in descending order of category:    a.  If the category is 2050, increase the price by 2000</vt:lpstr>
      <vt:lpstr>b. If the category is 2051, increase the price by 500</vt:lpstr>
      <vt:lpstr>c.  If the category is 2052, increase the price by 600</vt:lpstr>
      <vt:lpstr> 2. List the product description, class description and price of all products which are shipped.</vt:lpstr>
      <vt:lpstr>3. Show inventory status of products as below as per their available quantity: a. For Electronics and Computer categories, if available quantity is &lt; 10, show 'Low stock', 11 &lt; qty &lt; 30, show 'In stock', &gt; 31, show 'Enough stock'</vt:lpstr>
      <vt:lpstr>CODE BREAKDOWN:</vt:lpstr>
      <vt:lpstr>b. For Stationery and Clothes categories, if qty &lt; 20, show 'Low stock', 21 &lt; qty &lt; 80, show 'In stock', &gt; 81, show 'Enough stock'</vt:lpstr>
      <vt:lpstr>OUTPUT:</vt:lpstr>
      <vt:lpstr>c. Rest of the categories, if qty &lt; 15 – 'Low Stock', 16 &lt; qty &lt; 50 – 'In Stock', &gt; 51 – 'Enough stock‘.  For all categories, if available quantity is 0, show 'Out of stock'.</vt:lpstr>
      <vt:lpstr>CODE BREAKDOWN:</vt:lpstr>
      <vt:lpstr>OUTPUT:</vt:lpstr>
      <vt:lpstr>4. List customers from outside Karnataka who haven’t bought any toys or books</vt:lpstr>
      <vt:lpstr>OUTPUT:</vt:lpstr>
      <vt:lpstr>Slide 54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MINI PROJECT</dc:title>
  <cp:lastModifiedBy>kirthika</cp:lastModifiedBy>
  <cp:revision>11</cp:revision>
  <cp:lastPrinted>2023-09-08T14:43:49Z</cp:lastPrinted>
  <dcterms:created xsi:type="dcterms:W3CDTF">2023-09-08T14:43:49Z</dcterms:created>
  <dcterms:modified xsi:type="dcterms:W3CDTF">2024-05-14T11:27:04Z</dcterms:modified>
</cp:coreProperties>
</file>